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6" r:id="rId10"/>
    <p:sldId id="265" r:id="rId11"/>
    <p:sldId id="264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74E7F34-EF64-4404-AB72-29EBC7A50450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F2EC360-338D-4F89-A96A-BF46981645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L9-HU-2j0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Chapter 7 </a:t>
            </a:r>
          </a:p>
          <a:p>
            <a:pPr algn="ctr"/>
            <a:r>
              <a:rPr lang="en-US" dirty="0" smtClean="0"/>
              <a:t>Cell Structure and Function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7.2 Cell </a:t>
            </a:r>
            <a:r>
              <a:rPr lang="en-US" dirty="0" smtClean="0"/>
              <a:t>Structures-Fluorescent Micrographs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antibodies with fluorescent molecules attached to visualize specific proteins associated with specific structures in cells</a:t>
            </a:r>
            <a:endParaRPr lang="en-US" dirty="0"/>
          </a:p>
        </p:txBody>
      </p:sp>
      <p:pic>
        <p:nvPicPr>
          <p:cNvPr id="22530" name="Picture 2" descr="http://www.microscopyu.com/articles/livecellimaging/images/fpimaging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5023373" cy="389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7.2 Cell Structures-Fluorescent Micrographs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pic>
        <p:nvPicPr>
          <p:cNvPr id="21506" name="Picture 2" descr="http://upload.wikimedia.org/wikipedia/commons/0/09/Fluorescent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4876800" cy="4876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038600"/>
            <a:ext cx="2324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Actin</a:t>
            </a:r>
            <a:r>
              <a:rPr lang="en-US" dirty="0" smtClean="0"/>
              <a:t> (red)</a:t>
            </a:r>
          </a:p>
          <a:p>
            <a:r>
              <a:rPr lang="en-US" dirty="0" err="1" smtClean="0"/>
              <a:t>Microtublues</a:t>
            </a:r>
            <a:r>
              <a:rPr lang="en-US" dirty="0" smtClean="0"/>
              <a:t> (green)</a:t>
            </a:r>
          </a:p>
          <a:p>
            <a:r>
              <a:rPr lang="en-US" dirty="0" smtClean="0"/>
              <a:t>Nucleus (blue)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7.3 </a:t>
            </a:r>
            <a:r>
              <a:rPr lang="en-US" dirty="0" smtClean="0"/>
              <a:t>Movement Across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Lipids, Proteins and Carbohydrates</a:t>
            </a:r>
            <a:endParaRPr lang="en-US" dirty="0"/>
          </a:p>
        </p:txBody>
      </p:sp>
      <p:pic>
        <p:nvPicPr>
          <p:cNvPr id="26626" name="Picture 2" descr="http://www.science-art.com/gallery/142/142_1222005111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4572000" cy="428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7.3 Movement Across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micro.magnet.fsu.edu/cells/plasmamembrane/images/plasmamembrane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758066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Cell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media1.shmoop.com/images/biology/biobook_cells_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7010400" cy="4765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7.3 Movement Across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846320"/>
          </a:xfrm>
        </p:spPr>
        <p:txBody>
          <a:bodyPr/>
          <a:lstStyle/>
          <a:p>
            <a:r>
              <a:rPr lang="en-US" dirty="0" smtClean="0"/>
              <a:t>Diffusion and Active Transport-Movement of Substances across a semi-permeable membrane</a:t>
            </a:r>
            <a:endParaRPr lang="en-US" dirty="0"/>
          </a:p>
        </p:txBody>
      </p:sp>
      <p:pic>
        <p:nvPicPr>
          <p:cNvPr id="27650" name="Picture 2" descr="http://amazedatbio.files.wordpress.com/2012/09/transport_across_membra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3012" y="2819400"/>
            <a:ext cx="5777988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7.3 Movement Across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Osmosis and Osmotic Pressure-Movement of water across a semi-permeable membrane</a:t>
            </a:r>
            <a:endParaRPr lang="en-US" dirty="0"/>
          </a:p>
        </p:txBody>
      </p:sp>
      <p:pic>
        <p:nvPicPr>
          <p:cNvPr id="28674" name="Picture 2" descr="http://desertbruchid.net/4_GB_Lecture_figs_f/4_GB_04_Cell_Figures_f/Mader_Osmosis_Animal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590800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7.4 Diversity of cellular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Prokaryotic Unicellular organisms-Bacteria</a:t>
            </a:r>
            <a:endParaRPr lang="en-US" dirty="0"/>
          </a:p>
        </p:txBody>
      </p:sp>
      <p:pic>
        <p:nvPicPr>
          <p:cNvPr id="29698" name="Picture 2" descr="http://www.ib.bioninja.com.au/_Media/bacteria_types_m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7045337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7.4 Diversity of cellular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Unicellular Organisms-Fungi,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0722" name="AutoShape 2" descr="https://dr282zn36sxxg.cloudfront.net/datastreams/f-d%3A42c4945df9702a53cf54d8d0b7a9bedba6b753973e5ff76c2676b7c3%2BIMAGE%2BIMAGE.1"/>
          <p:cNvSpPr>
            <a:spLocks noChangeAspect="1" noChangeArrowheads="1"/>
          </p:cNvSpPr>
          <p:nvPr/>
        </p:nvSpPr>
        <p:spPr bwMode="auto">
          <a:xfrm>
            <a:off x="155575" y="-3062288"/>
            <a:ext cx="6791325" cy="638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https://dr282zn36sxxg.cloudfront.net/datastreams/f-d%3A42c4945df9702a53cf54d8d0b7a9bedba6b753973e5ff76c2676b7c3%2BIMAGE%2BIMAGE.1"/>
          <p:cNvSpPr>
            <a:spLocks noChangeAspect="1" noChangeArrowheads="1"/>
          </p:cNvSpPr>
          <p:nvPr/>
        </p:nvSpPr>
        <p:spPr bwMode="auto">
          <a:xfrm>
            <a:off x="155575" y="-3062288"/>
            <a:ext cx="6791325" cy="638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https://dr282zn36sxxg.cloudfront.net/datastreams/f-d%3A42c4945df9702a53cf54d8d0b7a9bedba6b753973e5ff76c2676b7c3%2BIMAGE%2BIMAGE.1"/>
          <p:cNvSpPr>
            <a:spLocks noChangeAspect="1" noChangeArrowheads="1"/>
          </p:cNvSpPr>
          <p:nvPr/>
        </p:nvSpPr>
        <p:spPr bwMode="auto">
          <a:xfrm>
            <a:off x="155575" y="-3062288"/>
            <a:ext cx="6791325" cy="638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https://dr282zn36sxxg.cloudfront.net/datastreams/f-d%3A42c4945df9702a53cf54d8d0b7a9bedba6b753973e5ff76c2676b7c3%2BIMAGE%2BIMAGE.1"/>
          <p:cNvSpPr>
            <a:spLocks noChangeAspect="1" noChangeArrowheads="1"/>
          </p:cNvSpPr>
          <p:nvPr/>
        </p:nvSpPr>
        <p:spPr bwMode="auto">
          <a:xfrm>
            <a:off x="155575" y="-3062288"/>
            <a:ext cx="6791325" cy="638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0" name="Picture 10" descr="http://images.tutorvista.com/cms/images/123/unicellular-organis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667000"/>
            <a:ext cx="4779241" cy="2590800"/>
          </a:xfrm>
          <a:prstGeom prst="rect">
            <a:avLst/>
          </a:prstGeom>
          <a:noFill/>
        </p:spPr>
      </p:pic>
      <p:pic>
        <p:nvPicPr>
          <p:cNvPr id="30732" name="Picture 12" descr="http://www.kurzweilai.net/images/Ye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069" y="3886200"/>
            <a:ext cx="2906206" cy="23431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3600" y="3352800"/>
            <a:ext cx="163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Yeast (fungus)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5410200"/>
            <a:ext cx="94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Protists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7.4 Diversity of cellular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Multicellular</a:t>
            </a:r>
            <a:r>
              <a:rPr lang="en-US" dirty="0" smtClean="0"/>
              <a:t> organisms- Cell specialization-different cells have different functions-Nerves</a:t>
            </a:r>
            <a:endParaRPr lang="en-US" dirty="0"/>
          </a:p>
        </p:txBody>
      </p:sp>
      <p:pic>
        <p:nvPicPr>
          <p:cNvPr id="31746" name="Picture 2" descr="http://www.biology-online.org/images/neur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7504"/>
            <a:ext cx="3810000" cy="1226821"/>
          </a:xfrm>
          <a:prstGeom prst="rect">
            <a:avLst/>
          </a:prstGeom>
          <a:noFill/>
        </p:spPr>
      </p:pic>
      <p:pic>
        <p:nvPicPr>
          <p:cNvPr id="31748" name="Picture 4" descr="http://medicalpicturesinfo.com/wp-content/uploads/2011/09/Nerve-Cel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24350"/>
            <a:ext cx="3378200" cy="2533650"/>
          </a:xfrm>
          <a:prstGeom prst="rect">
            <a:avLst/>
          </a:prstGeom>
          <a:noFill/>
        </p:spPr>
      </p:pic>
      <p:pic>
        <p:nvPicPr>
          <p:cNvPr id="31750" name="Picture 6" descr="http://1.bp.blogspot.com/--jDpPl8LPvE/UXqV7jNyIBI/AAAAAAAABkg/kL-3q6Gii0I/s1600/brain_and_neu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00400"/>
            <a:ext cx="4037094" cy="3028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 History of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Cell Theory: </a:t>
            </a:r>
          </a:p>
          <a:p>
            <a:pPr lvl="1"/>
            <a:r>
              <a:rPr lang="en-US" sz="3600" dirty="0" smtClean="0"/>
              <a:t>All living things are made of cells</a:t>
            </a:r>
          </a:p>
          <a:p>
            <a:pPr lvl="1"/>
            <a:r>
              <a:rPr lang="en-US" sz="3600" dirty="0" smtClean="0"/>
              <a:t>Cells are the basic unit of structure and function of organisms</a:t>
            </a:r>
          </a:p>
          <a:p>
            <a:pPr lvl="1"/>
            <a:r>
              <a:rPr lang="en-US" sz="3600" dirty="0" smtClean="0"/>
              <a:t>All cell arise from other cells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7.4 Diversity of cellular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Multicellular</a:t>
            </a:r>
            <a:r>
              <a:rPr lang="en-US" sz="2400" dirty="0" smtClean="0"/>
              <a:t> organisms- Cell specialization-different cells have different </a:t>
            </a:r>
            <a:r>
              <a:rPr lang="en-US" sz="2400" dirty="0" smtClean="0"/>
              <a:t>functions-Muscle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2770" name="Picture 2" descr="http://images.wisegeek.com/skeletal-muscle-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48200"/>
            <a:ext cx="3683000" cy="2044065"/>
          </a:xfrm>
          <a:prstGeom prst="rect">
            <a:avLst/>
          </a:prstGeom>
          <a:noFill/>
        </p:spPr>
      </p:pic>
      <p:pic>
        <p:nvPicPr>
          <p:cNvPr id="32772" name="Picture 4" descr="http://www.blobs.org/science/cells/musclefibr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3394437" cy="1952626"/>
          </a:xfrm>
          <a:prstGeom prst="rect">
            <a:avLst/>
          </a:prstGeom>
          <a:noFill/>
        </p:spPr>
      </p:pic>
      <p:sp>
        <p:nvSpPr>
          <p:cNvPr id="32776" name="AutoShape 8" descr="https://c1.staticflickr.com/3/2031/5787535746_bbb75e8070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AutoShape 10" descr="https://c1.staticflickr.com/3/2031/5787535746_bbb75e8070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0" name="Picture 12" descr="http://38.media.tumblr.com/tumblr_m3obwaJVc71qg1up7o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743200"/>
            <a:ext cx="3223106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7.4 Diversity of cellular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Multicellular</a:t>
            </a:r>
            <a:r>
              <a:rPr lang="en-US" dirty="0" smtClean="0"/>
              <a:t> organisms- Cell specialization-different cells have different </a:t>
            </a:r>
            <a:r>
              <a:rPr lang="en-US" dirty="0" smtClean="0"/>
              <a:t>functions-Bone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http://home.earthlink.net/~dayvdanls/Bone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419" y="2438400"/>
            <a:ext cx="2688981" cy="2286001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a/af/Metal_Foam_in_Scanning_Electron_Microscope,_magnification_10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724400"/>
            <a:ext cx="2475021" cy="1981200"/>
          </a:xfrm>
          <a:prstGeom prst="rect">
            <a:avLst/>
          </a:prstGeom>
          <a:noFill/>
        </p:spPr>
      </p:pic>
      <p:pic>
        <p:nvPicPr>
          <p:cNvPr id="33798" name="Picture 6" descr="http://fbresearch.org/wp-content/uploads/2013/09/bone-marr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524374"/>
            <a:ext cx="3644942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 </a:t>
            </a:r>
            <a:r>
              <a:rPr lang="en-US" dirty="0" smtClean="0"/>
              <a:t>History of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1028" name="Picture 4" descr="http://img.docstoccdn.com/thumb/orig/137277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69950"/>
            <a:ext cx="6248400" cy="468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 History of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9416"/>
            <a:ext cx="7239000" cy="4846320"/>
          </a:xfrm>
        </p:spPr>
        <p:txBody>
          <a:bodyPr/>
          <a:lstStyle/>
          <a:p>
            <a:r>
              <a:rPr lang="en-US" dirty="0" smtClean="0"/>
              <a:t>Origin of some organelles</a:t>
            </a:r>
          </a:p>
          <a:p>
            <a:pPr lvl="1"/>
            <a:r>
              <a:rPr lang="en-US" dirty="0" err="1" smtClean="0"/>
              <a:t>Endosymbiosis</a:t>
            </a:r>
            <a:endParaRPr lang="en-US" dirty="0" smtClean="0"/>
          </a:p>
          <a:p>
            <a:pPr lvl="1"/>
            <a:r>
              <a:rPr lang="en-US" dirty="0" smtClean="0"/>
              <a:t>Lynn </a:t>
            </a:r>
            <a:r>
              <a:rPr lang="en-US" dirty="0" err="1" smtClean="0"/>
              <a:t>Margulis</a:t>
            </a:r>
            <a:endParaRPr lang="en-US" dirty="0"/>
          </a:p>
        </p:txBody>
      </p:sp>
      <p:pic>
        <p:nvPicPr>
          <p:cNvPr id="19458" name="Picture 2" descr="http://upload.wikimedia.org/wikipedia/commons/thumb/f/fc/Serial_endosymbiosis.svg/640px-Serial_endosymbiosi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3810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7.1 </a:t>
            </a:r>
            <a:r>
              <a:rPr lang="en-US" dirty="0" smtClean="0"/>
              <a:t>Prokaryotic and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daviddarling.info/images/cell_typ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218" y="2608748"/>
            <a:ext cx="7252781" cy="3030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7.2 Cell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chart or Venn diagram to compare structures (organelles) of prokaryotes and eukaryotes and bacteria, plant and animal cells and function of organelles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429000"/>
          <a:ext cx="7467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386840"/>
                <a:gridCol w="1493520"/>
                <a:gridCol w="1493520"/>
                <a:gridCol w="14935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Prokaryote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Eukaryote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of organelle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Cytoplasm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Mitochondria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7.2 Cell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38ccda.medialib.glogster.com/media/6f7382fe6d747321cac07111891923fc05b0f6baaeff02ba8901cfc7ac29ddaf/cell-structure-and-fun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66849"/>
            <a:ext cx="7249890" cy="539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7.2 Cell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Plant, Animal and Bacteria Cells</a:t>
            </a:r>
            <a:endParaRPr lang="en-US" dirty="0"/>
          </a:p>
        </p:txBody>
      </p:sp>
      <p:pic>
        <p:nvPicPr>
          <p:cNvPr id="18434" name="Picture 2" descr="http://media-1.web.britannica.com/eb-media/85/78585-004-BC0F7E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43124"/>
            <a:ext cx="466725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7.2 Cell </a:t>
            </a:r>
            <a:r>
              <a:rPr lang="en-US" dirty="0" smtClean="0"/>
              <a:t>Structures-Function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http://www.youtube.com/watch?v=5L9-HU-2j0A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</TotalTime>
  <Words>265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Cells</vt:lpstr>
      <vt:lpstr>7.1 History of Cell Theory</vt:lpstr>
      <vt:lpstr>7.1 History of Cell Theory</vt:lpstr>
      <vt:lpstr>7.1 History of Cell Theory</vt:lpstr>
      <vt:lpstr>7.1 Prokaryotic and Eukaryotic cells</vt:lpstr>
      <vt:lpstr>7.2 Cell Structures</vt:lpstr>
      <vt:lpstr>7.2 Cell Structures</vt:lpstr>
      <vt:lpstr>7.2 Cell Structures</vt:lpstr>
      <vt:lpstr>7.2 Cell Structures-Function</vt:lpstr>
      <vt:lpstr>7.2 Cell Structures-Fluorescent Micrographs</vt:lpstr>
      <vt:lpstr>7.2 Cell Structures-Fluorescent Micrographs</vt:lpstr>
      <vt:lpstr>7.3 Movement Across Membranes</vt:lpstr>
      <vt:lpstr>7.3 Movement Across Membranes</vt:lpstr>
      <vt:lpstr>7.3 Cell Membranes</vt:lpstr>
      <vt:lpstr>7.3 Movement Across Membranes</vt:lpstr>
      <vt:lpstr>7.3 Movement Across Membranes</vt:lpstr>
      <vt:lpstr>7.4 Diversity of cellular life</vt:lpstr>
      <vt:lpstr>7.4 Diversity of cellular life</vt:lpstr>
      <vt:lpstr>7.4 Diversity of cellular life</vt:lpstr>
      <vt:lpstr>7.4 Diversity of cellular life</vt:lpstr>
      <vt:lpstr>7.4 Diversity of cellular life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Michelle</dc:creator>
  <cp:lastModifiedBy>Michelle</cp:lastModifiedBy>
  <cp:revision>29</cp:revision>
  <dcterms:created xsi:type="dcterms:W3CDTF">2014-09-06T16:18:33Z</dcterms:created>
  <dcterms:modified xsi:type="dcterms:W3CDTF">2014-09-06T18:34:17Z</dcterms:modified>
</cp:coreProperties>
</file>