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5" r:id="rId21"/>
    <p:sldId id="279" r:id="rId22"/>
    <p:sldId id="280" r:id="rId23"/>
    <p:sldId id="276" r:id="rId24"/>
    <p:sldId id="278" r:id="rId25"/>
    <p:sldId id="277" r:id="rId26"/>
    <p:sldId id="281"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4" r:id="rId48"/>
    <p:sldId id="303" r:id="rId49"/>
    <p:sldId id="305" r:id="rId50"/>
    <p:sldId id="306" r:id="rId51"/>
    <p:sldId id="307" r:id="rId52"/>
    <p:sldId id="313" r:id="rId53"/>
    <p:sldId id="308" r:id="rId54"/>
    <p:sldId id="309" r:id="rId55"/>
    <p:sldId id="310" r:id="rId56"/>
    <p:sldId id="311" r:id="rId57"/>
    <p:sldId id="312"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84"/>
      </p:cViewPr>
      <p:guideLst>
        <p:guide orient="horz" pos="2160"/>
        <p:guide pos="2880"/>
      </p:guideLst>
    </p:cSldViewPr>
  </p:slideViewPr>
  <p:notesTextViewPr>
    <p:cViewPr>
      <p:scale>
        <a:sx n="1" d="1"/>
        <a:sy n="1" d="1"/>
      </p:scale>
      <p:origin x="0" y="0"/>
    </p:cViewPr>
  </p:notesTextViewPr>
  <p:sorterViewPr>
    <p:cViewPr>
      <p:scale>
        <a:sx n="100" d="100"/>
        <a:sy n="100" d="100"/>
      </p:scale>
      <p:origin x="0" y="18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26816A67-4506-48F3-A0E3-9BCA4F68057B}" type="datetimeFigureOut">
              <a:rPr lang="en-US" smtClean="0"/>
              <a:t>8/25/2014</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37A10EE-4EDC-404A-A1BC-D4025A1B75B4}"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816A67-4506-48F3-A0E3-9BCA4F68057B}"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A10EE-4EDC-404A-A1BC-D4025A1B75B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816A67-4506-48F3-A0E3-9BCA4F68057B}"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A10EE-4EDC-404A-A1BC-D4025A1B75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816A67-4506-48F3-A0E3-9BCA4F68057B}"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A10EE-4EDC-404A-A1BC-D4025A1B75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816A67-4506-48F3-A0E3-9BCA4F68057B}"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A10EE-4EDC-404A-A1BC-D4025A1B75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6816A67-4506-48F3-A0E3-9BCA4F68057B}" type="datetimeFigureOut">
              <a:rPr lang="en-US" smtClean="0"/>
              <a:t>8/25/2014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A10EE-4EDC-404A-A1BC-D4025A1B75B4}"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6816A67-4506-48F3-A0E3-9BCA4F68057B}" type="datetimeFigureOut">
              <a:rPr lang="en-US" smtClean="0"/>
              <a:t>8/25/2014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7A10EE-4EDC-404A-A1BC-D4025A1B75B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816A67-4506-48F3-A0E3-9BCA4F68057B}" type="datetimeFigureOut">
              <a:rPr lang="en-US" smtClean="0"/>
              <a:t>8/25/2014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7A10EE-4EDC-404A-A1BC-D4025A1B75B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16A67-4506-48F3-A0E3-9BCA4F68057B}" type="datetimeFigureOut">
              <a:rPr lang="en-US" smtClean="0"/>
              <a:t>8/25/2014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7A10EE-4EDC-404A-A1BC-D4025A1B75B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6816A67-4506-48F3-A0E3-9BCA4F68057B}" type="datetimeFigureOut">
              <a:rPr lang="en-US" smtClean="0"/>
              <a:t>8/25/2014</a:t>
            </a:fld>
            <a:endParaRPr lang="en-US"/>
          </a:p>
        </p:txBody>
      </p:sp>
      <p:sp>
        <p:nvSpPr>
          <p:cNvPr id="7" name="Slide Number Placeholder 6"/>
          <p:cNvSpPr>
            <a:spLocks noGrp="1"/>
          </p:cNvSpPr>
          <p:nvPr>
            <p:ph type="sldNum" sz="quarter" idx="12"/>
          </p:nvPr>
        </p:nvSpPr>
        <p:spPr/>
        <p:txBody>
          <a:bodyPr/>
          <a:lstStyle/>
          <a:p>
            <a:fld id="{837A10EE-4EDC-404A-A1BC-D4025A1B75B4}"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816A67-4506-48F3-A0E3-9BCA4F68057B}" type="datetimeFigureOut">
              <a:rPr lang="en-US" smtClean="0"/>
              <a:t>8/25/2014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837A10EE-4EDC-404A-A1BC-D4025A1B75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26816A67-4506-48F3-A0E3-9BCA4F68057B}" type="datetimeFigureOut">
              <a:rPr lang="en-US" smtClean="0"/>
              <a:t>8/25/2014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37A10EE-4EDC-404A-A1BC-D4025A1B75B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2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The Nature of Life</a:t>
            </a:r>
            <a:endParaRPr lang="en-US" dirty="0"/>
          </a:p>
        </p:txBody>
      </p:sp>
      <p:sp>
        <p:nvSpPr>
          <p:cNvPr id="3" name="Subtitle 2"/>
          <p:cNvSpPr>
            <a:spLocks noGrp="1"/>
          </p:cNvSpPr>
          <p:nvPr>
            <p:ph type="subTitle" idx="1"/>
          </p:nvPr>
        </p:nvSpPr>
        <p:spPr/>
        <p:txBody>
          <a:bodyPr/>
          <a:lstStyle/>
          <a:p>
            <a:pPr algn="ctr"/>
            <a:r>
              <a:rPr lang="en-US" dirty="0" smtClean="0"/>
              <a:t>Chapter 1: The Science of Biology</a:t>
            </a:r>
            <a:endParaRPr lang="en-US" dirty="0"/>
          </a:p>
        </p:txBody>
      </p:sp>
    </p:spTree>
    <p:extLst>
      <p:ext uri="{BB962C8B-B14F-4D97-AF65-F5344CB8AC3E}">
        <p14:creationId xmlns:p14="http://schemas.microsoft.com/office/powerpoint/2010/main" val="3196621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How Science Works</a:t>
            </a:r>
            <a:endParaRPr lang="en-US" dirty="0"/>
          </a:p>
        </p:txBody>
      </p:sp>
      <p:sp>
        <p:nvSpPr>
          <p:cNvPr id="3" name="Content Placeholder 2"/>
          <p:cNvSpPr>
            <a:spLocks noGrp="1"/>
          </p:cNvSpPr>
          <p:nvPr>
            <p:ph idx="1"/>
          </p:nvPr>
        </p:nvSpPr>
        <p:spPr/>
        <p:txBody>
          <a:bodyPr>
            <a:normAutofit lnSpcReduction="10000"/>
          </a:bodyPr>
          <a:lstStyle/>
          <a:p>
            <a:r>
              <a:rPr lang="en-US" dirty="0" smtClean="0"/>
              <a:t>Designing an experiment</a:t>
            </a:r>
          </a:p>
          <a:p>
            <a:r>
              <a:rPr lang="en-US" dirty="0" smtClean="0"/>
              <a:t>6 steps</a:t>
            </a:r>
          </a:p>
          <a:p>
            <a:r>
              <a:rPr lang="en-US" dirty="0" smtClean="0"/>
              <a:t>Stating a problem</a:t>
            </a:r>
          </a:p>
          <a:p>
            <a:r>
              <a:rPr lang="en-US" dirty="0" smtClean="0"/>
              <a:t>Forming the hypothesis</a:t>
            </a:r>
          </a:p>
          <a:p>
            <a:r>
              <a:rPr lang="en-US" dirty="0" smtClean="0"/>
              <a:t>Designing controlled experiments</a:t>
            </a:r>
          </a:p>
          <a:p>
            <a:r>
              <a:rPr lang="en-US" dirty="0" smtClean="0"/>
              <a:t>Recording and analyzing results</a:t>
            </a:r>
          </a:p>
          <a:p>
            <a:r>
              <a:rPr lang="en-US" dirty="0" smtClean="0"/>
              <a:t>Drawing a conclusion</a:t>
            </a:r>
          </a:p>
          <a:p>
            <a:r>
              <a:rPr lang="en-US" dirty="0" smtClean="0"/>
              <a:t>Publishing and repeating investigations</a:t>
            </a:r>
          </a:p>
          <a:p>
            <a:endParaRPr lang="en-US" dirty="0"/>
          </a:p>
        </p:txBody>
      </p:sp>
    </p:spTree>
    <p:extLst>
      <p:ext uri="{BB962C8B-B14F-4D97-AF65-F5344CB8AC3E}">
        <p14:creationId xmlns:p14="http://schemas.microsoft.com/office/powerpoint/2010/main" val="359835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 How Science Works</a:t>
            </a:r>
          </a:p>
        </p:txBody>
      </p:sp>
      <p:sp>
        <p:nvSpPr>
          <p:cNvPr id="3" name="Content Placeholder 2"/>
          <p:cNvSpPr>
            <a:spLocks noGrp="1"/>
          </p:cNvSpPr>
          <p:nvPr>
            <p:ph idx="1"/>
          </p:nvPr>
        </p:nvSpPr>
        <p:spPr/>
        <p:txBody>
          <a:bodyPr>
            <a:normAutofit fontScale="92500"/>
          </a:bodyPr>
          <a:lstStyle/>
          <a:p>
            <a:r>
              <a:rPr lang="en-US" dirty="0" smtClean="0"/>
              <a:t>Read and quick write in pairs</a:t>
            </a:r>
          </a:p>
          <a:p>
            <a:r>
              <a:rPr lang="en-US" dirty="0" smtClean="0"/>
              <a:t>Discuss the work of Francesco </a:t>
            </a:r>
            <a:r>
              <a:rPr lang="en-US" dirty="0" err="1" smtClean="0"/>
              <a:t>Redi</a:t>
            </a:r>
            <a:r>
              <a:rPr lang="en-US" dirty="0" smtClean="0"/>
              <a:t>, </a:t>
            </a:r>
            <a:r>
              <a:rPr lang="en-US" dirty="0" err="1" smtClean="0"/>
              <a:t>Lazzaro</a:t>
            </a:r>
            <a:r>
              <a:rPr lang="en-US" dirty="0" smtClean="0"/>
              <a:t> </a:t>
            </a:r>
            <a:r>
              <a:rPr lang="en-US" dirty="0" err="1" smtClean="0"/>
              <a:t>Spallazani</a:t>
            </a:r>
            <a:r>
              <a:rPr lang="en-US" dirty="0" smtClean="0"/>
              <a:t> and Louis Pasteur</a:t>
            </a:r>
          </a:p>
          <a:p>
            <a:r>
              <a:rPr lang="en-US" dirty="0" smtClean="0"/>
              <a:t>What were the problems each experiment was designed to solve, their experimental steps and the conclusions of each experiment</a:t>
            </a:r>
          </a:p>
          <a:p>
            <a:r>
              <a:rPr lang="en-US" dirty="0"/>
              <a:t>H</a:t>
            </a:r>
            <a:r>
              <a:rPr lang="en-US" dirty="0" smtClean="0"/>
              <a:t>ow did Pasteur improve upon </a:t>
            </a:r>
            <a:r>
              <a:rPr lang="en-US" dirty="0" err="1"/>
              <a:t>R</a:t>
            </a:r>
            <a:r>
              <a:rPr lang="en-US" dirty="0" err="1" smtClean="0"/>
              <a:t>edi’s</a:t>
            </a:r>
            <a:r>
              <a:rPr lang="en-US" dirty="0" smtClean="0"/>
              <a:t> experiments?</a:t>
            </a:r>
          </a:p>
          <a:p>
            <a:r>
              <a:rPr lang="en-US" dirty="0" smtClean="0"/>
              <a:t>What is the impact of their work on society?</a:t>
            </a:r>
            <a:endParaRPr lang="en-US" dirty="0"/>
          </a:p>
        </p:txBody>
      </p:sp>
    </p:spTree>
    <p:extLst>
      <p:ext uri="{BB962C8B-B14F-4D97-AF65-F5344CB8AC3E}">
        <p14:creationId xmlns:p14="http://schemas.microsoft.com/office/powerpoint/2010/main" val="858071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 How Science Works</a:t>
            </a:r>
          </a:p>
        </p:txBody>
      </p:sp>
      <p:sp>
        <p:nvSpPr>
          <p:cNvPr id="3" name="Content Placeholder 2"/>
          <p:cNvSpPr>
            <a:spLocks noGrp="1"/>
          </p:cNvSpPr>
          <p:nvPr>
            <p:ph idx="1"/>
          </p:nvPr>
        </p:nvSpPr>
        <p:spPr/>
        <p:txBody>
          <a:bodyPr/>
          <a:lstStyle/>
          <a:p>
            <a:r>
              <a:rPr lang="en-US" dirty="0" smtClean="0"/>
              <a:t>Sometimes model systems or alternative experiments are used when experiments on humans or animals have ethical implications</a:t>
            </a:r>
          </a:p>
          <a:p>
            <a:endParaRPr lang="en-US" dirty="0"/>
          </a:p>
        </p:txBody>
      </p:sp>
    </p:spTree>
    <p:extLst>
      <p:ext uri="{BB962C8B-B14F-4D97-AF65-F5344CB8AC3E}">
        <p14:creationId xmlns:p14="http://schemas.microsoft.com/office/powerpoint/2010/main" val="3793405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 How Science Works</a:t>
            </a:r>
          </a:p>
        </p:txBody>
      </p:sp>
      <p:sp>
        <p:nvSpPr>
          <p:cNvPr id="3" name="Content Placeholder 2"/>
          <p:cNvSpPr>
            <a:spLocks noGrp="1"/>
          </p:cNvSpPr>
          <p:nvPr>
            <p:ph idx="1"/>
          </p:nvPr>
        </p:nvSpPr>
        <p:spPr/>
        <p:txBody>
          <a:bodyPr/>
          <a:lstStyle/>
          <a:p>
            <a:r>
              <a:rPr lang="en-US" dirty="0" smtClean="0"/>
              <a:t>A theory is developed after evidence from numerous investigations build up</a:t>
            </a:r>
          </a:p>
          <a:p>
            <a:r>
              <a:rPr lang="en-US" dirty="0" smtClean="0"/>
              <a:t>A theory is a well supported and tested hypothesis or explanation that unifies many observations</a:t>
            </a:r>
            <a:endParaRPr lang="en-US" dirty="0"/>
          </a:p>
        </p:txBody>
      </p:sp>
    </p:spTree>
    <p:extLst>
      <p:ext uri="{BB962C8B-B14F-4D97-AF65-F5344CB8AC3E}">
        <p14:creationId xmlns:p14="http://schemas.microsoft.com/office/powerpoint/2010/main" val="252923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 Studying Life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Characteristics of living things</a:t>
            </a:r>
          </a:p>
          <a:p>
            <a:r>
              <a:rPr lang="en-US" dirty="0" smtClean="0"/>
              <a:t>Made up of cells</a:t>
            </a:r>
          </a:p>
          <a:p>
            <a:r>
              <a:rPr lang="en-US" dirty="0" smtClean="0"/>
              <a:t>Reproduce</a:t>
            </a:r>
          </a:p>
          <a:p>
            <a:r>
              <a:rPr lang="en-US" dirty="0" smtClean="0"/>
              <a:t>Based on a universal genetic code</a:t>
            </a:r>
          </a:p>
          <a:p>
            <a:r>
              <a:rPr lang="en-US" dirty="0" smtClean="0"/>
              <a:t>Grow and develop</a:t>
            </a:r>
          </a:p>
          <a:p>
            <a:r>
              <a:rPr lang="en-US" dirty="0" smtClean="0"/>
              <a:t>Obtain materials and energy</a:t>
            </a:r>
          </a:p>
          <a:p>
            <a:r>
              <a:rPr lang="en-US" dirty="0" smtClean="0"/>
              <a:t>Respond to their environment</a:t>
            </a:r>
          </a:p>
          <a:p>
            <a:r>
              <a:rPr lang="en-US" dirty="0" smtClean="0"/>
              <a:t>Maintain a stable internal environment</a:t>
            </a:r>
          </a:p>
          <a:p>
            <a:r>
              <a:rPr lang="en-US" dirty="0" smtClean="0"/>
              <a:t>As a group change over time</a:t>
            </a:r>
            <a:endParaRPr lang="en-US" dirty="0"/>
          </a:p>
        </p:txBody>
      </p:sp>
    </p:spTree>
    <p:extLst>
      <p:ext uri="{BB962C8B-B14F-4D97-AF65-F5344CB8AC3E}">
        <p14:creationId xmlns:p14="http://schemas.microsoft.com/office/powerpoint/2010/main" val="56251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 Studying Life</a:t>
            </a:r>
          </a:p>
        </p:txBody>
      </p:sp>
      <p:sp>
        <p:nvSpPr>
          <p:cNvPr id="3" name="Content Placeholder 2"/>
          <p:cNvSpPr>
            <a:spLocks noGrp="1"/>
          </p:cNvSpPr>
          <p:nvPr>
            <p:ph idx="1"/>
          </p:nvPr>
        </p:nvSpPr>
        <p:spPr/>
        <p:txBody>
          <a:bodyPr>
            <a:normAutofit fontScale="92500" lnSpcReduction="20000"/>
          </a:bodyPr>
          <a:lstStyle/>
          <a:p>
            <a:r>
              <a:rPr lang="en-US" dirty="0" smtClean="0"/>
              <a:t>Branches of Biology</a:t>
            </a:r>
          </a:p>
          <a:p>
            <a:r>
              <a:rPr lang="en-US" dirty="0" smtClean="0"/>
              <a:t>Zoology-animals</a:t>
            </a:r>
          </a:p>
          <a:p>
            <a:r>
              <a:rPr lang="en-US" dirty="0" smtClean="0"/>
              <a:t>Botany-plants</a:t>
            </a:r>
          </a:p>
          <a:p>
            <a:r>
              <a:rPr lang="en-US" dirty="0" smtClean="0"/>
              <a:t>Microbiology-microorganisms</a:t>
            </a:r>
          </a:p>
          <a:p>
            <a:r>
              <a:rPr lang="en-US" dirty="0" smtClean="0"/>
              <a:t>Neurobiology-neurons</a:t>
            </a:r>
          </a:p>
          <a:p>
            <a:r>
              <a:rPr lang="en-US" dirty="0" smtClean="0"/>
              <a:t>Biotechnology-recombinant DNA</a:t>
            </a:r>
          </a:p>
          <a:p>
            <a:r>
              <a:rPr lang="en-US" dirty="0" smtClean="0"/>
              <a:t>Ecology-ecosystems</a:t>
            </a:r>
          </a:p>
          <a:p>
            <a:r>
              <a:rPr lang="en-US" dirty="0" err="1" smtClean="0"/>
              <a:t>Ethologists</a:t>
            </a:r>
            <a:r>
              <a:rPr lang="en-US" dirty="0" smtClean="0"/>
              <a:t>-behaviors</a:t>
            </a:r>
          </a:p>
          <a:p>
            <a:r>
              <a:rPr lang="en-US" dirty="0" smtClean="0"/>
              <a:t>Paleontology-life as it was in the past</a:t>
            </a:r>
          </a:p>
          <a:p>
            <a:r>
              <a:rPr lang="en-US" dirty="0" smtClean="0"/>
              <a:t>And more!</a:t>
            </a:r>
            <a:endParaRPr lang="en-US" dirty="0"/>
          </a:p>
        </p:txBody>
      </p:sp>
    </p:spTree>
    <p:extLst>
      <p:ext uri="{BB962C8B-B14F-4D97-AF65-F5344CB8AC3E}">
        <p14:creationId xmlns:p14="http://schemas.microsoft.com/office/powerpoint/2010/main" val="268671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 Studying Life</a:t>
            </a:r>
          </a:p>
        </p:txBody>
      </p:sp>
      <p:sp>
        <p:nvSpPr>
          <p:cNvPr id="3" name="Content Placeholder 2"/>
          <p:cNvSpPr>
            <a:spLocks noGrp="1"/>
          </p:cNvSpPr>
          <p:nvPr>
            <p:ph idx="1"/>
          </p:nvPr>
        </p:nvSpPr>
        <p:spPr/>
        <p:txBody>
          <a:bodyPr>
            <a:normAutofit fontScale="92500" lnSpcReduction="20000"/>
          </a:bodyPr>
          <a:lstStyle/>
          <a:p>
            <a:r>
              <a:rPr lang="en-US" dirty="0" smtClean="0"/>
              <a:t>Levels of organization in life</a:t>
            </a:r>
          </a:p>
          <a:p>
            <a:r>
              <a:rPr lang="en-US" dirty="0" smtClean="0"/>
              <a:t>Molecules</a:t>
            </a:r>
          </a:p>
          <a:p>
            <a:r>
              <a:rPr lang="en-US" dirty="0" smtClean="0"/>
              <a:t>Cells</a:t>
            </a:r>
          </a:p>
          <a:p>
            <a:r>
              <a:rPr lang="en-US" dirty="0" smtClean="0"/>
              <a:t>Tissues</a:t>
            </a:r>
          </a:p>
          <a:p>
            <a:r>
              <a:rPr lang="en-US" dirty="0" smtClean="0"/>
              <a:t>Organs</a:t>
            </a:r>
          </a:p>
          <a:p>
            <a:r>
              <a:rPr lang="en-US" dirty="0" smtClean="0"/>
              <a:t>Organisms</a:t>
            </a:r>
          </a:p>
          <a:p>
            <a:r>
              <a:rPr lang="en-US" dirty="0" smtClean="0"/>
              <a:t>Populations</a:t>
            </a:r>
          </a:p>
          <a:p>
            <a:r>
              <a:rPr lang="en-US" dirty="0" smtClean="0"/>
              <a:t>Communities</a:t>
            </a:r>
          </a:p>
          <a:p>
            <a:r>
              <a:rPr lang="en-US" dirty="0" smtClean="0"/>
              <a:t>Ecosystems</a:t>
            </a:r>
          </a:p>
          <a:p>
            <a:r>
              <a:rPr lang="en-US" dirty="0" smtClean="0"/>
              <a:t>Biosphere</a:t>
            </a:r>
          </a:p>
          <a:p>
            <a:endParaRPr lang="en-US" dirty="0"/>
          </a:p>
        </p:txBody>
      </p:sp>
    </p:spTree>
    <p:extLst>
      <p:ext uri="{BB962C8B-B14F-4D97-AF65-F5344CB8AC3E}">
        <p14:creationId xmlns:p14="http://schemas.microsoft.com/office/powerpoint/2010/main" val="136582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 Tools and Procedures</a:t>
            </a:r>
            <a:endParaRPr lang="en-US" dirty="0"/>
          </a:p>
        </p:txBody>
      </p:sp>
      <p:sp>
        <p:nvSpPr>
          <p:cNvPr id="3" name="Content Placeholder 2"/>
          <p:cNvSpPr>
            <a:spLocks noGrp="1"/>
          </p:cNvSpPr>
          <p:nvPr>
            <p:ph idx="1"/>
          </p:nvPr>
        </p:nvSpPr>
        <p:spPr/>
        <p:txBody>
          <a:bodyPr/>
          <a:lstStyle/>
          <a:p>
            <a:r>
              <a:rPr lang="en-US" dirty="0" smtClean="0"/>
              <a:t>Common measuring system-metric</a:t>
            </a:r>
          </a:p>
          <a:p>
            <a:endParaRPr lang="en-US" dirty="0"/>
          </a:p>
        </p:txBody>
      </p:sp>
      <p:pic>
        <p:nvPicPr>
          <p:cNvPr id="1026" name="Picture 2" descr="http://www.glencoe.com/sec/science/glencoescience/skill_handbook/imgs/558ta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971800"/>
            <a:ext cx="3233964"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224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 Tools and Procedures</a:t>
            </a:r>
          </a:p>
        </p:txBody>
      </p:sp>
      <p:sp>
        <p:nvSpPr>
          <p:cNvPr id="3" name="Content Placeholder 2"/>
          <p:cNvSpPr>
            <a:spLocks noGrp="1"/>
          </p:cNvSpPr>
          <p:nvPr>
            <p:ph idx="1"/>
          </p:nvPr>
        </p:nvSpPr>
        <p:spPr/>
        <p:txBody>
          <a:bodyPr/>
          <a:lstStyle/>
          <a:p>
            <a:r>
              <a:rPr lang="en-US" dirty="0"/>
              <a:t>Common measuring system-metric</a:t>
            </a:r>
          </a:p>
          <a:p>
            <a:endParaRPr lang="en-US" dirty="0"/>
          </a:p>
        </p:txBody>
      </p:sp>
      <p:pic>
        <p:nvPicPr>
          <p:cNvPr id="2050" name="Picture 2" descr="http://w3.d11.org/Bijou/images/Physic/SIuni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4440" y="2819400"/>
            <a:ext cx="4879759" cy="3695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5211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 Tools and Procedures</a:t>
            </a:r>
          </a:p>
        </p:txBody>
      </p:sp>
      <p:sp>
        <p:nvSpPr>
          <p:cNvPr id="3" name="Content Placeholder 2"/>
          <p:cNvSpPr>
            <a:spLocks noGrp="1"/>
          </p:cNvSpPr>
          <p:nvPr>
            <p:ph idx="1"/>
          </p:nvPr>
        </p:nvSpPr>
        <p:spPr/>
        <p:txBody>
          <a:bodyPr/>
          <a:lstStyle/>
          <a:p>
            <a:r>
              <a:rPr lang="en-US" dirty="0" smtClean="0"/>
              <a:t>Scientists used data tables and graphs to organize data and looks for patterns to help in understanding</a:t>
            </a:r>
          </a:p>
          <a:p>
            <a:r>
              <a:rPr lang="en-US" dirty="0" smtClean="0"/>
              <a:t>Technology helps with this</a:t>
            </a:r>
            <a:endParaRPr lang="en-US" dirty="0"/>
          </a:p>
        </p:txBody>
      </p:sp>
    </p:spTree>
    <p:extLst>
      <p:ext uri="{BB962C8B-B14F-4D97-AF65-F5344CB8AC3E}">
        <p14:creationId xmlns:p14="http://schemas.microsoft.com/office/powerpoint/2010/main" val="4009722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we know about science and the nature of life?</a:t>
            </a:r>
            <a:endParaRPr lang="en-US" dirty="0"/>
          </a:p>
        </p:txBody>
      </p:sp>
      <p:sp>
        <p:nvSpPr>
          <p:cNvPr id="3" name="Content Placeholder 2"/>
          <p:cNvSpPr>
            <a:spLocks noGrp="1"/>
          </p:cNvSpPr>
          <p:nvPr>
            <p:ph idx="1"/>
          </p:nvPr>
        </p:nvSpPr>
        <p:spPr/>
        <p:txBody>
          <a:bodyPr/>
          <a:lstStyle/>
          <a:p>
            <a:r>
              <a:rPr lang="en-US" dirty="0" smtClean="0"/>
              <a:t>All life is based on a universal genetic code written in DNA</a:t>
            </a:r>
          </a:p>
          <a:p>
            <a:r>
              <a:rPr lang="en-US" dirty="0" smtClean="0"/>
              <a:t>Scientific tools provide more information about the living world than we ever thought possible</a:t>
            </a:r>
          </a:p>
          <a:p>
            <a:r>
              <a:rPr lang="en-US" dirty="0" smtClean="0"/>
              <a:t>Science enables us to understand the natural world and allows us to predict and influence natural events</a:t>
            </a:r>
            <a:endParaRPr lang="en-US" dirty="0"/>
          </a:p>
        </p:txBody>
      </p:sp>
    </p:spTree>
    <p:extLst>
      <p:ext uri="{BB962C8B-B14F-4D97-AF65-F5344CB8AC3E}">
        <p14:creationId xmlns:p14="http://schemas.microsoft.com/office/powerpoint/2010/main" val="59029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 Tools and Procedures</a:t>
            </a:r>
          </a:p>
        </p:txBody>
      </p:sp>
      <p:sp>
        <p:nvSpPr>
          <p:cNvPr id="3" name="Content Placeholder 2"/>
          <p:cNvSpPr>
            <a:spLocks noGrp="1"/>
          </p:cNvSpPr>
          <p:nvPr>
            <p:ph idx="1"/>
          </p:nvPr>
        </p:nvSpPr>
        <p:spPr/>
        <p:txBody>
          <a:bodyPr>
            <a:normAutofit fontScale="85000" lnSpcReduction="20000"/>
          </a:bodyPr>
          <a:lstStyle/>
          <a:p>
            <a:r>
              <a:rPr lang="en-US" dirty="0" smtClean="0"/>
              <a:t>Microscopes</a:t>
            </a:r>
          </a:p>
          <a:p>
            <a:r>
              <a:rPr lang="en-US" dirty="0" smtClean="0"/>
              <a:t>Produce magnified images of things too small to see</a:t>
            </a:r>
          </a:p>
          <a:p>
            <a:r>
              <a:rPr lang="en-US" dirty="0" smtClean="0"/>
              <a:t>Light microscopes focus visible light to produce images. Compound microscopes allow light to pass through a sample and use two lenses to form an image</a:t>
            </a:r>
          </a:p>
          <a:p>
            <a:r>
              <a:rPr lang="en-US" dirty="0" smtClean="0"/>
              <a:t>Electron microscopes focus beams of electrons. Includes transmission electron microscopes (TEM), scanning, scanning tunneling</a:t>
            </a:r>
          </a:p>
          <a:p>
            <a:r>
              <a:rPr lang="en-US" dirty="0" smtClean="0"/>
              <a:t>Atomic force used a movable tip that is dragged over the surface of the sample and maps the topography</a:t>
            </a:r>
            <a:endParaRPr lang="en-US" dirty="0"/>
          </a:p>
        </p:txBody>
      </p:sp>
    </p:spTree>
    <p:extLst>
      <p:ext uri="{BB962C8B-B14F-4D97-AF65-F5344CB8AC3E}">
        <p14:creationId xmlns:p14="http://schemas.microsoft.com/office/powerpoint/2010/main" val="21227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 Tools and Procedures</a:t>
            </a:r>
          </a:p>
        </p:txBody>
      </p:sp>
      <p:sp>
        <p:nvSpPr>
          <p:cNvPr id="3" name="Content Placeholder 2"/>
          <p:cNvSpPr>
            <a:spLocks noGrp="1"/>
          </p:cNvSpPr>
          <p:nvPr>
            <p:ph idx="1"/>
          </p:nvPr>
        </p:nvSpPr>
        <p:spPr/>
        <p:txBody>
          <a:bodyPr/>
          <a:lstStyle/>
          <a:p>
            <a:endParaRPr lang="en-US"/>
          </a:p>
        </p:txBody>
      </p:sp>
      <p:sp>
        <p:nvSpPr>
          <p:cNvPr id="5" name="AutoShape 4" descr="data:image/jpeg;base64,/9j/4AAQSkZJRgABAQAAAQABAAD/2wCEAAkGBxQTEhQUExQWFhUXGR0aGRgYFxwfFxoaHBwdHBgYGhgdHCggGBwlHBcYIjEhJSkrLi4uGB8zODMsNygtLiwBCgoKDg0OGxAQGywkICQsLCwsLCwsLCwsLCwsLCwsLCwsLCwsLCwsLCwsLCwsLCwsLCwsLCwsLCwsLCwsLCwsLP/AABEIAMIBAwMBEQACEQEDEQH/xAAbAAADAQEBAQEAAAAAAAAAAAAEBQYDAgEHAP/EAEIQAAECBAQEAwYEBQIDCQAAAAECEQADBCEFEjFBBlFhcRMigTKRobHB8BRCUtEjM2Jy4ZLxU4KiBxUWJDRjssLS/8QAGwEAAgMBAQEAAAAAAAAAAAAAAgMBBAUGAAf/xAA4EQABBAEDAwMCBAUDBAMBAAABAAIDEQQSITEFE0EiUWEycRSBobEjQpHB8DPR4QYVYvE0UoIk/9oADAMBAAIRAxEAPwBZTAok3SdS1vveOVkYXvu1nubq3BWcmlVNcevaPa+2RX2XgdOyKoMJUm52gshrq4pedudkWZQUpxY7wjU7RoKL7oPF5OWUBqVrAb1dvhGv07G5kf7bI2ICembLU5B11ELAikdpFFeFEqro6vKhJOp1g+nkY8znhAQuazE1HcuTsbAbWhGT1PKM5c15AHAQGwfhMpOJlMk5jchgrV+8XoOrRzRlshIcN/uhaA42o+VjqkzbEs7E7esNgy3A2nchVeIrUZeZ8wbSMfL6m85Ba00lg0scHxVSSl3IToDcgbp7cuojfxnxljZWn1jke4/4UuHlUs+YkocFwbhuR0jYfOxseo8UlqOxytRLdOXMSGaODmByJy9uwtMa1IMMokTVZSojofoYZkPdE3U2iieaGyo6JAlglICSj2SPrzipDlTd1tOO6UCSkOK4/wCKtiAQCw5++N7LiB4G4T9IGyzqwkoSuWlibK7j5bRRlLQGt+F40NiuKKlWr8pc8oGKIzPDGcoatVuHYeZaUlXlcsW2B0PUg37PHSu6c6LGsElw3/8ASAlK8Y4VqM58hIJcEaEcwYwI8dxdx/ZGObK5GGKJCToGeKMrXwk2N72UAEbp7huHKEs5OvrHRt6NDlwRvk9Lq4Qu3UpxBTpTdY876fV+UZWRhy4mQYQdq2PwmUbQGDutYRcZizcxHnxF/wBNWiPCtML4d8JedRBbQD69Y3MPpvpGrylOdYpGY4kiWJaXzTlBIvtuewEaUhEbQxvJ2Xme6YTV5UhCPyhh2EZHU+qNxSI/jdAKUriGMLSr2iL6Ne0ZknVDK2mtB82UwVwAt6TFCuxt9YSzIYRZ5CihWyNqpnkZ9ICHrssDvQP6oODaUoqCbBRylsob2SOXeNEdQGf6JW7/AB5R2CuxMe7kdGPrCj0zBbsXH9FPpTcYYpafZuOkHgYLS6nGh8odXsvJHDs1KgQkMeojTb0rFa/UXcLxTSZgawggC7cxD58aCRtD22XqN2oXE5ExKi7hrN1jjCwRvLHc2veUvM1SzKCiTlWC56n/AAY143vEZH3r+ie07IxVZ5lJfWzRiNjNByXW6PnJdIJ1j0UzjJQXg5a08hwVReycY7EqCjEyApJCiAAHjPZ2mON8nb7IR8KFrKdPjFEu7nb4xrxlzI9T/CbRAsqmmV4RLQglyEgerRkyN70hfSXysaYlPmNgT8YtQS9uVpadwiFXQVDg9UVuh+qW0P6h9R36RrZTXOi9PlAW0gOIKJKza6h1jK/Dywbu2+FO6VLwhSEguXOlvt4rvm3ohQTSNwGmWqZkU7KBt6aw/HidI8dobrwrkJLxBgfhLbrcRdOT6i08jZNDrQsxbSxsCYqaSX0h3tN+DKkmaUhyCN4vwY7jI0jkFekGyr8VmZJd9VEADcnp6R1k8/bj25pLDbQ9JxFPM9MuYo5ScrCwG1o5aGQOl0Poj+6dqIanNbSINyS/UD5gBXxja/7XCTYFfmg1FcyZiNPFWD2Ch7mB+JjJflTtmLY38eCjFHlTGOYWVzCpJEwbgO6e6T5kDvbrFXqDp5pA9worz22NigqKm8BeYgZiGHY6tCIWTN3Uadt09lVqiGMamH1SQyhp+yAhF4P/ABZq5h9lAyI7nU/P3xt3rnLvbZeftTR4XuKhSS6YxetdLGQe7dbIaUTXSlLmXYsdAoP6xgCIRN/ujAoIynlsoOw6Q7p0LZpgCdlDQtMUWUWJYxe6tBjxP7TBZrdFXwvKNAULmMSOR8UocwcIOEYFDdCyeYLA+nOOpbjCVofQ3UbqhpqpGqkjsEpA+TxQbNBqH+6k6fYLvE8YlypClpSkqDMGG5A2EaksLO1qDj8Im6b4U1hPEC1zcpCU5twBb3iKeK5zn6HEgI3BvgJxMPmY5F88ydfcoD4QrqcOPE7VqJKAOAQeKJRNHh+DLlEMUrR7JI0ChqCdHgce5mF8Zuhx7Iy8FRczD1CZodftusVNQqlFpyZKtFWO46/tGeJe2+wlOeWnZY11d4YZ7ttGj+LfkEJg3Q83EFTJKgP9QhUjGNlBU1RSKhSrPn0A+cXJy0M0nyid8qipZ6VkFr7vGU6LS02UGkUtcUleVgesMgLS263Ujhc4IVAgci4PLkffbsTG308SSlwHgWoO60xNMxU4kuD+nlFHMmDpHavyUghWGE0JXJT4if37xu4WLA+FpeASllu+yZUNEhAzISz+/wB5jRbFHGaYAPsopRnF9KRPJcMq4f5RzXUoWRP+6LwlmB8PGoJzWQDc9eQicTH7tOCJz64VVQ4JKpUnw/MTqTr/AIjpIII2lATaVYnNVNmKKXIkgAc8yrluwAjB6tK+S9PF0jral7gEpQJXM02B1fnGNC9kDwXeENJhW1xOhjf/AO9sMRrleAQdPMOaMLFd3MjUfdSU/mywUArFxodCOxFxHdiOORtECqUAoSZUJIyzU5hsoMJg9WZXr745HOlhhlLY3fkeE1rweVmjCcxeXOQUjUGyx3T9iLOD242917PV4rhQ6vCa4WgIlgJ6mN6BnoBPncpXylHGNTlp1FJLkgHoIy+rym2sHHlSz6l8zlTSFg6Xd+sZDvUwp3Np5WzVK1N4zsdmlw0hIZsjMTkESZRmKZRGh1baL2ZFIxzXu5I3Hsm7lEYMgeG5NtufryjT6RhxSAvdyhIR3jkaARrfiYI/R7IaS3DcfUtkrAL2DBjHHTsDfUzbyiITKumJyEK9BC2dSlLm1uAvDYqa/wC80IWyQLb7w+R88o13SI6inEjFklPWKrmSOP8AE4Q0UwpJucEHs25jpehww+HXf6IXBMJYEpYEweVXsk6g/dj1Y7wc+AzWQ/8ARCV7X4TmcjlbmYF3QoiCQfC8D7r5xW0q8x1Lxit0sOk7Umgpvh2HhKCFAgnnrFCedznjSgLySuE4YZYJKfKbiL+SHGNr3connUErkVwSshrOwMKdAXMteLfTsqNMnNL0hWC15yA3wULCQmaKRMqQpahok267fEx3z4o8ONzohup5K2ncSuhIEmWqw8ykuT1jh8nJGoit73U6wNqtbUOLomJStYKDceQkaW2ItF7HdHFGZHOcP1Cnb2TOkq1kHwZipgBZlFP1Z/fGjjTOlaHN4+xUUELxDhf4hKSoFCxuzA9HNvjFLPjnc/Xp+K9/7/ovUfhCYFSqpkzAsEFRDAggMHu5sddoPEmZHEd6Psoc0rqonquQL/fwixBkv3LuKUAAFfsDowJTEXU6j1fT4NDX4JmhDvzCgu3SnG6rwlZUh456XEFnWjHFrGjqCoaXPX3xVdj0bHC8VoKtMsvqYmFjgbCjSStqniT2dwNo6DCzyDpcpDFrU1OcDaMLqOMBkuLTYKHTutaCn8zg+YX/AGB6R1vQ2xy4FfcLxR8itYEdf9xAfi3QtMR5CgboXFmXLU4sRGDlzSSHcKRsoHEaQIU176cjCIJdQ3TGG0Vgc8pV5j5esDLqBtn1WvG/CacTEzFS20yBj73hmTK4yl7+aCi6Q1JOKE5W794PDy+w8u91AK1TVwt8jnOLr5U6UPg2HgkF9LtCZ5XgGht7oSSExy+IpSCRp6/d4JoZFjiRov3U3QtSGIYcpCzrrFyDJEjdkwOvhNMMoFhOYb8orZMwJ0IXOTvA/EVMAIIbdWzdYdg4kvea+PbcfGyAglVWMrkq/hrmAKIcaluTkaPHV5UrAw2d1GlbYJV+IhSFfzEa/wBSdlQOJPqACiqQlfTy0OrIHJuW3jD67hv1dyMcqQVOzkp8RwXa99O0YuDmOx+Wjf4Ug+KUvX4/NmTFZleW4A5CNiaMSsB/NNc0VQTDCsG8VSXskXJ59Izw8tJCVdKxpVSZd5ikoA0zGOkwfw0TA7bV7qKtY8R1SJlOUylBXizESw2zqc/KLr5o59MYPyfyUsFWfZbVXD4BACvKG8rfI8oyn9DjkcZbIJ8Je12gcYk5EpZgBtFLPwdLRXhNb8LzBJwQgk83jH/EPikY1mygp4iusLnmxjvW5cTo9XlRZQxq1pDoVl6D2W/tNo4vMzNc9ObsjDzwipWLZ0KQqWgZgwWkMeyo1Ycfuwfwzx48qHOsUiEzUpSCoskix67iOijmZ2Q+9hygAtIOJaeWsCYiYH0I37xy3UciJ7/Rv9kTVOrSZBuXUoProOfrGaZjI3SNt1JJpK1VSlqc7fKHAU2kQK1Sh1hJvCRIWCwg1kJpNxkAAEO1oQInveXE8qR7pvhFaXcj2tI6bombDEOx5UuTFUoBefY6j5/C/oYu5+KNfcHBSrTCqp2DDQfKLEeDEW38KN1N4xhaDLKmL3vyjj8h7YcztN48pjDwvnk32rG8bMelrvhWAriXOUmQkZQoNvFLJ6hDPPocONrSLBcQl6q0g2DCKEuLZ2KktSedXqzFi3pDmwAAIwmNXiK5a1JQwSC3fq8PmYxrTFyhOml1IxUhYIAfQnnCIi1kLoyLtR4XtbTrnebRvt4TBJFFtSlhARFTUzJSEpQWIAcjX0MK9D5tRUDcruhxCZMll1XSrXcvpDsmZzdLQTVcLzzRAWlVJUtQXcggA9xb77RMMz3xEE8cL17Jvh6VS1S5wUxBKVofzFBa7fenWNbBmaxvqN/2KEpZxXj8zxlpSo5AWAezczzePS5zpuPsjAASrD6sKX5rAxjzwO07chQ4Gl3OwdDvY3+MBHlTDYINbgVbYbTGXLukOB6PygszFm7XcC84+VF4oJk6aSxUrRth+0ex3mNlE0iB2TKgojLqaOWvmZhH9th8TGt0oh0jpB8AKCPSfnZW1fUAAkCOifIGirQAKJxSqJBs5PPaOGycmSackkgWjshL6aaoEE8xbnCTsdkIebVDWz0eGSCYGH8U2S/CJoJKUYdiZmHLdovyaQbeEZCdU0xiAr2Y1un9TxMcaSbJQFq0xeZklKQQVB8yS/3t8QecWOpGofRwVDR7qGqKhSlvYdOkYEYa1qY2k4p8N/EISvNkIDFw4LRXlf2X8WCoRFHhsoBaFF1KDZm07CHQyNLgSaUWp2poZkteW7bHmI03xMrV4RikZKloS2Y2e5a4jFe5xJ0pZ+E6oqYqPlJKBvsOUXukYr35Ae4UByvD5VFK8wvpt32jtptJj0lAQgq7FiiSw9sCz65dvUaekY82a6CIs/m4/wCUbeFL0mKzFllEnNsTY9I5PJgtxf5915w9ktq0ZZqmG9rQ6N7nR7leBNbphRTFqF9IQ+NvjlTQ5RGIS0pS4AJgMeSQv0krzCSd0pAQbtFs675RG0yXga5qzqkD2y3y6xpNxpHBzyFGoUmKMHluCNG35xzbp5NWk+6VZtL6ipUnMnboNY2XYQYwOTqHhCy5RmliSAN9fSEvAjYX8rxOkWukJyeVDs931MVi/XRcga/VyrvDpKRKVlsSk93a0bWANURjAq1F+FKLUvxNTpf94zGtMdtIo2iRy8IlzUJmBQznVJ/aGSh9keOVO5QScKCVeYt2s3pCCyRzPTuoIcqjAKVFynKo9dRHSdO7LIAJefdQflO1SCR5gwaNZvbJ9NFLLUsnYeA5AaKOX0iHIrSKXlFYpVqFVNUNUIEsHk7En5xlygYUfbZ7/snn6V5gVUtC2zEpVZQJt0I6vFD8Y4u3QarRVUlKVE/CAzmRkAs5Klym6nESVECzcoODFAaCUQaAqCdMy0ZK7k2HziIc89ww0habKTYZWZXO7WELyYS8gIiF+osVWZgCleUn3HaGyYcej0DdS4DwrBSs8sa+X/4nVuoLH0jTwZjLj9mXnwloKdhqFjMJYdJ8zaP06HUd4os6XK4Esdt7HwvDhaCWUJyghukU87EdEOLUE7ICq8oKiph96xRhYZHBrRulsslFUzTJYDuwF/8AMaeW+aBhaeE0+xSPFJeUkp1HS0BiRGQeoilLGbrinxEmWlLlk2sdTs8a+XkvZFoYa+Uw7JpIrlpSL/4jKbnzDkkoKsWv0mrE5RSo82/+w9de/eNHW7KjJcNx7fuoquFtScPpQrOVONQALevOMjKme30ALxNrurpUlYJSR15wpuPOI7Cg7hdzKcBISn/aJwcaWacagoZd7oFrKcXdmMFnRGKcs4UOdRQhpE8m6QIyHgUjEhX0A1IKSD7fzHNtuo5x1Ls0si0Vx/n6pItT9fOCS9wBHHylzpNXlMSiprQQN21ttGlNNM+JodttymaTSU12IM2Tncv7oCCEuvWoY3b1IrCJilFSlK+G0IyGtjoNCFxDeFY4JNJSQC5FjGz0rMjNB2yEm9wlWNhNOha/zqsnlfW0bmXHDM0BoFnk/CNhsonCp4lykILPq/WMefp5ld8BCbKcSJoXq0JxsEwu+EJJQ+K10uUE+RzzFj7xeNLJ7Ubb8o2iwmGCYwZ0twoWsUqJt66mE4/ccbjdZ9jt+ykpiqakp8xCOpBb4OI0WzzM+phP2Xg0eSpbEcCT4qwDmCglQUN7m498c9kNkyC6huDf5Lzq4UbiygiZlS7D4neF/hCxu/KINFbJlS1BVKZVzt+zxmSRESbcIQDaXjCHVm25Rpty4wNHlEXeE4raczJIQBprffYxUOKYH90nlABRtAYXw5OUoAgNFjuxvdTV5zgja7hqXKmgqUcjBQ5FX6Xi1lOmxYmuY27/AEXtZDdkykVQCDpY2blGQJ5DIHleskXS2wOqCph1AVZXQbH0duxHKOoxZ2OOsediFDhSfTMLQos3u3jROKw87goAUh4v4deUFo8oS7p59YoZccWOLYAPlMYa2UfhM9YJDnLr2jEy5gY9HO6l7gFsnEkAkZSRq5jP7DyLBQFpO4WtBQpmLK0+zyGkW2anR6HchN3rdE4tRlIASLQMcBbdrwSnD3ExLO7/AFtFrHlcwrw4IX0lP4ZY8gmA7skZCdyASC3aADHE2yr9nLwDK3K9lUCCp1BRTs2v+lTH3PHQxZboo6mir5HqH6X+wQ6SjJFJICrKTm1ykMr/AEm8PhyIHbx0hLT5QGK4LLX55ZKSdWuD1YwrJ6ZFlu1P59wh28pcnhJO82Y+7EAe5oAdHxQKolF3K9v1Serq5ileIixSXvodn7EWPv2jn8fqDpH1LW/5f58LwI8rqo/iJzkM7uP0kaiC6jECGmMIqU+qYtC/Kf8AMVn05lP8Inb8ouoly1WMouzkg762GkLincxtWhD6SyuUZbZHKdjp6GLDGNmsu2KPSHKs4Jmlbk6nXl0hORjFouPwluFbL9xbLzzqeWfzEk9hGrh5j2Y7nuHAUtNArUUaXZi0ZbOtTgXsVAKYSFS5EtS1uoOwA3MbGP1dksNkU4KNNpRiuLoqU+VOUou3PtGbmZL3OBPBXuF+4cdOjhzvGe7LfDI1zTwhJ3VfJmuLx9CxZhNGHhQhZ0oyylSR5QdOT6gdDr3A5wjJiAd3G/mvIDGsIpyoTCSM4zMlmL8rWitkQwlndeaCMFTGJz0gkIGUJ0HTmeZjmp5y95DRt4R6iv1BVuk6k6NFKSA6tkFG13KVdztoIfPkvewMHCk2nWHYipAU20WumOZruReq1NY9jM5bg2Dv0jUkyI3jSDYTBQXNIVrlAuQE26P/ALNGQ5vbeQPKi6VLwxT+RUxY0t35+jRtdPwS5peTzwlkq3TSrASTdLWV02eLsGW0MqTatvuvdt1XSkOMamYqYwLywBlY2Nr+rvGP1KcOd6TanhIKLD5ipMzylOU2ca82PS0Vn9PkkaJm7+6ggXanZ0kgtuecCWFvjhGneEycgBBvy5xTL3ulFDygtxKYzVlSg51eNDqX8IAt9ky6XNLRJVOlIa6nUrokW++8aONAJoWEir5XiaFqpmIyaRk5kTopUoITE8RUmUSk+ZrGNCHqrmw0OUTRRtT+BcTLSQJhzp/SoZgPfp6NGdJMdepwv900Po7hVk3EUliAUA7OVIPb8yfRxF7A6g5zqidf/iefyQu0u3CxqKSdMUVS5nlOjKDfOAny5+4asfCiip6TiCCAU+1y5+kc/HhyPfoStBtGSk5GKk+VWoPLn/y/LtHVzYhY3QT+fyiJQeJ0CRMB+X1jOkgJjIbuj5FLmtQyFLSAWFwfpGPFA9ztLhSSI7duVNSqzXMHB2i++HSQG8prm77L6BwvJlCSlSAzi46x0fTcW47l3QuBvdfjJE7FEg+zLkv6q/3hphjbqbXJAUn6K9ynFRhSblOsDJ0rEkZp019kIKgOLsXZZkj2U/FXOOeOKxriI+AUxo2SnDJKlZlCzCE5D2N2KhzguplfMSfa0iGwROFUpACq+HsdKwlKtdiYvdNc6CTTq2QOCpamtlA5VrSFKDFLx0keQx40odJU9jCiJah+ZLkfMt3HmH/NyjH6lDqYG3sCiA8Kbov46ghWvMRinHLPpRVSpKPCkhDMbb7xXlbMShLlD4nNWlag51Ma0cILRYTEzwKqJQoK9+8V86MUHM5CghHU2FieWBv10IheDjSyyaWpYsL6BhOGy5Mjw8oUD7Tix7DaOojwGD6tyvIXEkpR4ciUkZplwkaBI1J7mGzatJZGppIq3FKmWpSsyg3UiOSfkTxHQ7ZS2VwWNPxStZHjpSoEs4DK7ghjCJtD3XW/xsjMgdynH4xQsmYman9M0ModEzE/UGNLA6kWuDGm1FA8IxVBLWnMUZCebEf6hb3tFrIkjmOkbH+iHSUFOw5KToHZ4zXMmhN+F7Ulk2ldUWogMl3rUrTAZDzJs3a0tPYXPvJjchIbuOGilDj4RFbXAkjlyjAzZATqJXgKSiomCalQ20A/eMmSR0bgFLnadlMKpVyjcMXi217ZeFINq44cSJyEB7pix0zHZDld15Sy3SU8XhiSbgP2jsdUTtyAh1L5vwvMSlQUojcD1jinyGN9p7huraoOZOXn8IbDnulOh3CWQlWG0edZBLFPxGnwZvdGziRevSRsV4u2pPKjDkhBDWIvGm7Fi7ZBHhCFK1uEJzMxZo+ffiCXOIPBRXumFAtKUZQ6QNAIt5ebktLY40TrRPDaXrahRJ/lpY7/AHaOqxw9wZq52J/oULzsFVLmdRFqd+lhpAF8p4gw4mcpeoJcRyf4yJ1gJ4dtS1wuUpIbR94oTFj3hL0gm0HX0MwKLix3bXrGiIQACEa3pVlBSLuIpPaSSVFeVnXVIMwkl3vF9sziwe6NPqOt8SSM/wCXyk7tz9NffziBl3KYn+Rt90B2KacP4TLSoqY5rgjl1HMHYxtYuHFIyydwhcVQ/g2cxbbhx8UgpTWLYIkuopBPWOb6rBNA62XpRWTwpuioClSmLffOM+bIBYByjca2VNg8rIz3I0aHdIjldlNkbsPKCiqWnmuQlVnb7eO5JBBI8IUvwFXjVM+fqlJ8JHZNiR3MIH0ge+5Ru4CT8f1CkrAUWS1hz7xi5z2vdVbhGzdS1DWJIDJ8z/doxsnH9foKh8e9hNKdBd1OBze5/aPYBhina55432XmgBVlDismZ5BMIWdGt/g+sdNJJhZTxRFr1kIlIyghacw/Um3/AE6e5u0KmwJmAGM6h7FeBHlczqKWpClImC2oYhfuPzhAHYFujIJ/MIi0cgoCgWBIGW1z84dIe1jizuUut0oWtsxe8cpn2ZKPC85AOynTvdobBjd9hs/SjDdQQuJy85Cnc7wMD2x2xS01svKXE1SbIN4e31m3KaB5TGRj8wpBJvGmM5wFIdIUvIksoEPGcXF+y9qtfS6SWyU3ew+UamF0l9h6W5DVWSXPQpRy5hqz3FtN3taNjNJjAMfK8BadLWohs+UHYoHx1+cZr5si6e/8gpqkF+AmE5nl/fRjAQdJjMncDQvbLpaQk+dCFdiofKFdTDI5NTn7/YImuorH8YgKC0SwggZVITcKTzSf1DVtTfWCxJZNffBsHn4Xn047ICdiRWSAbF25NtCerdWd3NDG7AfmluOk0ldZTEkWdo5/W02W+UWxFhKq7EvDICRcfCLUGMX7lE1qa4FjPiDKo6H3GGyGXHog7LxFITGFgqLC8PdckQceUVJWimzH7vCmF9hrRdqLRSJK5Sgi9ixEOdjOdJ6tiFHJV/wyvPT51ABKHGe+YgbAhrXjaEe7pdRaPj7fN+V53NIf/wASIzZCtaepCVN3cPGc7On/AJHA/fn9FIC9xGpWUMpUtaTooeVXr+U/CDGY/KhdHRv35/ReLdlLYrQrWp0pN9LfYjHghdH6Sga0tTfAMPmSkHOLk2GrRoSagQ9tj5pESjq7ECiXMVulJbubD4kRr4M7zEQUIAtFcNDwKSUDqU5j3NzD3TaWF5P/AKUE2VM8Y06qh5iToG7jmIw29RgcdB5tNYRwpSipst3vaETyucSCF4p7OqCEi/puIzGR27ZLDQShZC1JU7b2izHzQRAKrn8QlJCSkaMe+9432dd0U3TxybXi0I2cAtGZJZw4O4/ftHQENyYdTfIQcFB0rFJSHsSb9dfj8xHKZ5cGV4CIICuowTq0U4Zmaf4gtGDskuJVIlaFyLGEMcZHEMFNKgXwlErEVKUBqCYe7Ga1llTpoIqoQAtrO17tCGE6b8KLoI2VWSUgApLjvEXN4IUbrqplqSWSlhzAF4rscHbuO6UHX91XcKkqlHpofpHWdDlkdGQ7wVJQHEqyKmlCmYEm3S/0ixmyBsrifDbTB9KIk49LWpnILbhvdHMNlIl1kqNIK/U3FKc2Vo6GHqkLW6XXv5UaAuauvzgt79vfHKZ7ryDZte2GyXYbMUXCt/twecXWdQbjgFv5oiRVhfpmZJdt/Mw1/rSOfMeohk+K3IGscFCaOxTukwxSkheYEKu40jXwujYoZvyhArZTuKYE0wuHBuIyeoY0mIfhSSSNljS0glEEeradIzBIZRpKllnleVM9AYnUbc4jRJqLRwoc12pPuDUImeIQlLhmLB77P6R0fRHaSWOG/gqSSn2LU0tKVzMozJQSCe0bU7GaS4jdQ3lRKMTWmTKlpLICXIB1JLl+cc/l5Du4+MccfomeUOaIsJiiAFB23aMl+QL7Y5CgkHZOMOqgWA0H20WumSfhpDM/j2XqI4TL8ehBJAy2/Lb4aH1jekmw5oC+qXg4+VlS8UoJyzEAPuLD9vhGHHKQ4dp1D2O6OwU0q5MibLUlJUFqT5QoMFHZjoT0jYk77I/S2geaQ+n813KQFSQL6MOVo0DC2SMaPZKCj8QzHMEOx+zHDTtMWQdYohec6jamqmUtLsSGjQinDjv5TmvtGUc5Lp8RTE62LDvCHwEupnCjTvsjqpaHIQASNP3ECInMbqRVSyp5ClKGUEknSEOeDsSl3ZVbKslkjTntHWdO6ixkbYyRSE8oKc6FCYL8x8x6j4gQzJYyT1gbE7rwRWISbBaS6VAEdjpGZmYLWxamIgVM1+F5nUrQ8o56LIMZocqNdGlOielCiEDQtGqGPlFnhOryUXT0K1kquOpiXBujavsoJFIOZMQCQcx6vENY8jal7SU0kY5cBYCh1EVm4tHUhDByvonDtSlcq1mjqOmN0sSnbFTHHwP4inZ7hQHeB6i3UXD/AMU1v0lJaOkWsmxAANyDytHNOYGbL1ALxAUhYdPmB0hbyHAgISmOKI8rAsx237RWi1B1kKOHWVhh9ckKShRIPM6Q845e0uUgWFUUcvMWOn37otdKl9XbdwhKNwmYumUpKrylHQ/lPMcgY6UfwhaglfuIQGB1B9n/ADCeryt/C6xypBUzV1SUylHL0frtHFwscZgpYCXKUIK7sS8bLnaCjcd1cf8AZ5SqlFecNmGkavS5GzElvhA42qPiMD8PPI/4ao2J77dfIXmDcJLg+GSVUsmZMDnIDrYgDcbxl50MTHOl83/YLwO5+6QV9SFry36PvyEc12bcXM87o9I5XhqcjAawhup32SwSvJlSS2/SPeoirU8rxVAVm1hr1/zDIJWtPqKlqpKCpDBJDgAAP0+to7eLOgOOLPhQ5HorClXmLoVv+kn83roet94qQZLWu1Rm2lRwuq3BEZswDnobE9osZuFDmNsjf3UE3ylVZRoDqKAV7W37Rxk+FNinc7KWgcqIqEKzEEEK3iy0t5adk2/ZdUsp1j+mCMmlhtETQTCr4gKHSlIfc8orx4LHjU9AGgblFcP46Z6vDNlHS9mETJiGD+I3gLxCZYni0uSCj2lHVjp/mNjEyHMbT/I2UaUw4cqkzU+GRo5T23HoT7iI1cbTI0tKEil3iOEkoUAfKQYoZPRoGkyey800bXzqXShCs+rG37xjyZBcNHCY53hMpOIhjpcaRTMJBBQBtFT83D1EkgRrtymgBOtMlYSUlyoM+33aKLMttVSV3Bwrfh6oQhKUp3IBvz02jV6T1JpmELm1d0fsl3qQnG8spn0xJsFe7SNXJ3lJH/1pMb9JTOahre7q8YknTdLO6hu1IcUz1+I2VrWjPxomAF1+UwVSGoZ/8E3zFBduh5RE7Q6UDgFC7c0hVzfEI2vaCa3tKK0q8oahkhrsLxPRMUy5JPhAeFSTJOeSx9prff0js54tRoKFMYdNUSqUvmcr7HlGVm44kjMbkVoLGsOUZSw3p845zH0RylvJTGmkgwDyLU4szP6w3OZcfsVD6pVlFXspzpHukZLccEDkoAARsj8SqgunnAF/4avheOlbliaIgc7KWggoLA6jPRyn0y5fnCOp7xOr/Ngo4JSDE8MWVMGbZRs0c1DPGzc/0Rg1uuJtK3tkA9d4cBG8amHb2U6R4TSiw0EZnBfkbDpDjhsey43X7+FBCyC0y1H+IHPM27PFGXH1imjheAtZVGI5QT0sIW3VWhQDvSBw3GJpW6lZknVJFm37RpRyMx29sBee4BXGGYmGMqZ7SboO6k8j1D+oYx0PT8oPaAUNCkPi8pavMm+thY+nuip1URZTOzGRqB8+UNWKUvWZylVrkNcX98cuxojk0u8ImCikvjeH7SSCNYu6O66gdk2tRX6ZSpmgqzXIuG35RJnMR0Vwoc6tivcIpjJWFKB0YMz949PkB7Kbypc9dIoJi5rBKlOXBAJfvyi3AXZDfRz5U6gRaucOw4ykSwP5jv6nQPy2/wCbpG4MV0EIf5HKS47p4Vum4cGxH6eYMXo3xZLPSdlC+f8AEeHIllQSTzbk+zxyGXjmDI0+EwCzan6emJ0v6fbQt1k1S8bvdU0miASAdWvFR0EpNgJZWeA0pmOknRiO8MjxXTvpnKkgEWmFbNTTOxBmp0Db8z2F2jQiwhhvErnWfHx7/f8ARExtbpNimJzJ6QuYXUlaQ7NYlnYRp48/dkb82mUFbYgoAptsIs5Upi6faQFHcS17qYpBA0O8cbA0yHV5Rt9WwStE5K0KTLBzHXtFkRlkgMnCIN0ndBLSULDu/KLJAc00ioK54Uq5a3CrKAe5t3iMLKbhO1EWEotT9dcNlOOhjb/75CWkt/VDpIS6vCVORZbajf8AzCW5wzNmchSAgxiZVLzzB50liOfJUZebA2GQSs8/uiKXTpwmKdmJOkVZ3nIIs0RsvEal3LkrzsoEJF4XNiuxmCU0b4pDQaup1WHZLm3pDMDJmbILPKIOJR/CMpQpRLUD5VKHa7j5x2IhZkMIQv8AqNLzEgpmyKJfUaescxJ/07kCUkEafdQBancflLEx1DysADsLQLGwMboidZ/dN2PCN4eqXlqBWEguL9meK8svYd5N80oJAO6Vz5CnYh+TXBHSPGVp3Zt91BPsiVySmU62GzHUx6OASAyXsiDBygqWpKCGAAfSCdA1+xtecxpVLLBXlmn8rOeXI9WuD0J5CLWDJ2QYSdxx/n+bofFI2urimWoaKNux79tDGflwubMJWE1/dQAfClkVi0zAC6nIZ7l9IstYZ2Fvkpm5BCKn0wmE7ki1t4piCeI1pKUxpBSqnw+agKWxyDVxv0i/My2gOCY6ncrGXWqzaP0hTsdtfKhzQrLh2W48RmJsO0avQGlkzm/1KHgUms2u/ihKA5l3UdgdhF7OyXOJbdR8H3JUV5RlRjKWeb5VfrTY+ux7NGS2aEOLmPLXfofuE29SncZoU1BUuWtKnZ8ur6OU6+54ryZT5HjXvXle87I7h/AQiUpRUlZJ1ToPq8bDI4Q3V5QPJtaqk/0xRdubCiwpbBa0pWlrZj8dop4mW/HkFcefso1HhH49hrqVOzpyquXdweXWLGeNG53vhGDan11Ty1ygxCmL7kguIDEmc14KNvKsMPV4kqWrmkP3i3nZ7fwxid7lKqipTizBlpUVpHlJ90ZfT3s7duTG1SBwZJQoMLmJyf4grwhdujMekFklr7wvFFKWpZICwlRu0Wn6LCO0y4dqSCq+u0VMxgLQULk/l15diG5GG9LLWTA2gpbVFNcLZwqxH3z+cb2fjxv3bx+xUIeqwZSjmSDk7EEdCI53tmPblRwncvD2RLSrKLMCslyf7R33MbuNH3oBE5t+VIsoConSpC7y0zGO5OV/7QB8SYzMl4xZ9LRujBA5TeixJCleJlypX7YGgP6x05jsecaHTpnN9Y3Dv3QGjunFbSulhvodukbxIlYW3yKQhQVVTrSslVw937x8+ljMEhj4IUg0ksujUSoDQaMIc+TSBal5op1g1LkkzVquRcJe46xp4GPj5LS2TcoxupiorJkwkkueULmhZGaHClyOwXClT5gHsg6kxOKNUmjlDdKrr5HghMtBsLPFPPifHN3KQ/K8w6llTUmVOmFDDyLHI6Jbe+neLTZPxAD+Cdj+XlG0WfZaIwSTImZhNE1SbhKjl+e8KjzTiyWAP3UuFbWuqmclRcyZgOykjMH65Xjdx+swyj1AWhIRZowUAC6D6H1GojG6yXzHXDwEO/hT9Vw5LzeV2eK3Txk5LwwhTqKdJliRIKk+0GShOxUdI7RmO3Gj0N5PJUNRFFReHJANyfMpW5UdTFPJgD2X/T7KCbKm8eQpahrlFi219Y5F8RicUR2CEkr/AAykrUNR7PMdeURA9zzTPBUMJIVPgPEYnJWkpyqTdwbttc6+sb7sd7m92J3HIKYaAXasUmA2RKUOZzAnuACPcYAPFb/uhpKafCESilczMcpcAMAT3JvGZHDofcpoe29oA0o7EacVElglSUu+ZwQ/IgRr5j2TRBzPH7IhbUmosDp5a3mz2bYS1M/923dozYsljbDuUYOyb4dJyfw0kEDzJOxQTYjne0NfhnJIDks7IHiKnmKIG3zhWX044rQ6tq/VevZKp0kyAlSQAVOB0td/fFKNxeCTwiafTZWVRWpmJZTkjeGRPdGfheBWuBplLC0LB0sHufWHZUze3qA9SlxSqfN8JRyDKD77dTANPdA1LwOpG0mI50DNr93hD4DG+2IOCjpOIWyk2On0i/HkvAR7FN+HK1c2T4ilEsopS+wFrQOSOy4H3FqHbGltiWIMlo0cbrbIo6I/ohSNEwrULgvzEUTfU8mq0k+UWxVRg9KEpZRdzt9I6fEwI4IO0DfulmwmsqZ4TS5n8s+yf08vT5doQ15id8KFli2GpUD84uNgglcHvaCVNqFxKWULISMo2+scp1iFjJzRsI3G6WWDVXnuX1B5MYoPEkLdbNl4gjdLMVrUhasiAGMOha+WnSOu1LNxuq7gCpSsOoAK0EW8NjYMvY2hkFFP6+hCibbx1kmNFM2nhCk+H0BXVzT+WSEpH9xDk+n1jnZ8Idtwi8kgfYI3GmgJRiFPMQsgpVqWLFiL3eMEwuYLPhevyvMKnzEq8qilv+qEPArVSjUeVTprFLR57u7H19/uMdQzFhbhtmkdpNbj39kRK5kzUlSUrWAOqbe8XHuMRg9Qia70EH90WxRdbRjxJLrSpDlYCbhwLX9X9I0xmGecMA2rlA5ulEqk5nYtF2ZgczSgSXFZ8uSkqVfkBqTyEcl1KB8bh8om78qLxaq/ETEhslm1d+QivDKIoiKTA4AbI3C5qZCVotmUA6t4F2fMY9LNgUBJK2/HK5xQ7JXqK34sqzMUFv5WZv0/esbE2U7JAkApS0bUhuHapQK0JcpKX7GwHzghkObEQ77BeKwrllZYkgg6bxliMxkkC1HBTfDZC2TlLFPmHTnb9Js49RpG1g5ne9I5H6rzlX0uWai6Rb2klix+o3feOhjlD2+r9UtKccw+XMRkYAbEC4POKXVIYmxaj6aRAqAxOSJCspJUezRzLKm3ZwmtAIte4KQV5gWb7aAnZtpPlCWppMw5M1QzOkE6c+g5QsB0Au7QhulM04HKSBldOwFm+UaWFNjZZEbxTj5XgUGMAU6iSMqQS73YDYRdPR5WAu2oIhsjuGJITQpmMbZ+3tHaLGThvcw17IXfUQpCuxNa1kkkCMAYzWjblGQExwauSlKpix7LBPV9flHg2SOxEaJH9FGkpph3EpUsWYOwj2NJNhv16ife1Gmlc00xMxBCuXxjqYZmZsIkZ/6QUEpRUrSVSVgj9BPwD8jsfSPdwxem1NWkOJLzJIy+YG5McXNFMZ3OdZCgAgqfpqdSVBWrnaGSTamabUl5OyYzMFRMdWZvSKrMmRmwbaEOITTCJaaVPiLdhZIGqj9BG1jamVNIKvgI/q5TzB+IZU8kBJQoXLlww5R0EWc17CSeAoLKXPCcp5U2cXedNUodnYfAQ+EVpaPA/flS/wCqvZB8RYtLSGLuPsxidT6jFLqxmtLvc3VH+6lotI8Nq5alMB1L/IRhxE4zhM/1Afy/7qfpFlN/xedTJTfYDQDpFnOMnVHtdFttWm0LhqCXY9h01LK273frDB0qXEZrdv714Ut2XuD1cxIcucpzAfP3iL2A8O4du3hedXhWchSZiUrSXCg45XjpGPJag+6heOQtK0kWBdj1jB60095pPFJgohI8Gp8zqU/l0jBmcGEAeeV6gDsmtPJTmOaxheZtXb4Xn7cLs0svr6G0A05NCgoDisp4UHBDvqD8Pg0MkikhAa6wocaReDzEXSgJB1ITAHuPIDt99l6zW65xaekKAZyRFvSWDS5MaNt00wZd0kDSNbouFH3DJaW5P5qMhC5ZDtcbN+k/0/I9I08huh2pqHhYrWJgzJcMfMk6g8iITOxnUYDFdOCilF8YUpMwKym+haOdZ0+bCBa/j3TGnakPguFEEFTBy7RSysq9h4Qud4CZVaCFdjaDe/8AhNsbkKXOXNVWFRCX2ivjNdDcgXm8WVrh84kMdwQfURbOdN3RTiptMuBvPhwe7KUPjHdgkvN+QP2UPFPKQ12HJJcMLs20cFKZGzlnyo8rLEcM/hDLcgueUWIyY3+v2TWpPImmSbJuNSfpEyhs/nbwoNOKsOFuJStWVaQO0bPS2sxY+2DzugcylT4ilM1DfmGh+kXpo4snZjt0NWpjGvECEqGosbXcbnrzjHySWU3j5RA2vMGlypykoWkhZDODYns1obC3GmID2bjypKo0YGlG2kbbYsaMcBAl/F1I9OMouFXbk2rekUs8xyMBbRpG0eSpPC5a0LVlBukg9mvGKwHzx/yjFVur7DJglyJUtmyoDnrv8Y6HvBkep3KSTZtfPeLqdQXueR2Ijl2MqRzvck/1TmBJqNSkEkbjQwUuh/pK8aOypF1RlJSoe0WPq0IxY6l1g/TdKGt33TLD8WM5Dr9pJ9I6Cc/i8cx3ShzQDssE1blhvtHM4+NLDMChDKTXhmeUZ5Kr3Kket1D339Y7uEhpDV4rjihZIS3V+kZP/ULHdtp8Wo8KBq8UXLVlTpGLBjNkbZ5TmAUjZFfnYEk9IQWGI7cIbIKopVCpg2kMbnOAXtSA4jxUTJQVLBDnKbMR/vFvJyvxEukjYbheY0A7pLg88oUVP7IMV7Gtu3lTyQENNrjNmEnUn4RZym2SUTlX4XOMtFn0+zCMLMOKC4+Ur7os4oqWnM5PTn0gn9YfNLxsoFFYU/EHiF0AImJ/0EfpV067Pyi1DPcocNj+/wDyiICc1lUmdLzAX/Mg6pVyMaXUM6FmN/EFk8ICl1Mm4DXMcbiYv4qbSFApYcTT0SSELGZag5ALZX0f0jos7GEcDY2cjkpgG1obDJMuYAR5TqX2br3ij0/HMsr2SH06SvDlGCRlu4Ni3KKeOGNydI3pQOaR/ABy0LbFSvmY7iOTU6z8IXn1lB4iE5j0O0YvV8mCOXU0b0pukLPUCkMbi7c4zcb/APqsFEErxWUJj7HeKohkxXAO/JCAWboApEkhuTvDBK+Xe6U6i5PMKxBfiS8rkKaHdMa5s9g7+V4jZWGLLlpYzAyVWPdvajoOoxNMeryhG6nVz5CF5pZmBtD5QfTlHMHKLZdgiA35RSpklTOuYsltZitezxqZvUKxg5o3UkEJjh1WhDkI03N7esYuH1ImUNlGzjWyW14tNJ005CAiWUrBcBLLI6Eb9DHWZHTh2qYTtumGS9qSqSgqTbUWP0PrGXO2SUAhL4CXY5hxyKOrXhYwXFu6JptQSqkuTp6RVMGkUUZCb4SpM4FKtQHEV3kwEOHBUXSbUqUSpakgXMDkTzyOGjYIHXaGlodQOnNoOJ0rQS6yjF1umyJtkqlkZ5Zt/UOX09ekdB03MMradyP2QeUbXUyZ2VST5Vh2+Y7gxf6pjvy8So+WlQRsoniHAlgg68mHzjmsKKay0tIRx8brDDMHm5syhla9ztE5roodn7n2Uve0BNvxTWz6f1GKIkbX0qNTUtolDzpXdLaHR9j0iXtc4gt5UgErKolslQQmx1OrjvDyNLhqKL6UFJoyghSh1i0cgObTSjLg5U+FVYnFj2DRP4VsrAzylvCExxSswQLAD4xRdjiCQjlCNlxgSHmBIDlRueguYJsLpXgN2Xjzatk0pQxZ06A7tshXR9DtpG7ndOMjBq/P7+4QWt8PpBnzAv6adG2i10zAgxWam7leSTjTDyJ3iZSQpIfuLfSMzrNjT7HypN0k+DS1qUsJTYg6DQxlxRSOLdB3v9F4cp6aVeRikuze+Lg6bNHMZa2RfzWlUmZMkoEq4ykv74qZk8rn/UQFDiLQ1TWFSbM41H1ijoOq3KC1D0BUVE8vd2i2f4UWobWmVQTWXIzpUVC4DgNCsdpkJZdirQj5SdbE+dJba8NLAB6DuioeFWcHokqLhPmGhP0i504ls/qKW4FEcd2kA/8AuJPpcR1E7Wva1rv82Ux8qUxehWlaj+V7RxTxGxxb5somkcrahZgczGKUrnAlvIQ7gp/hchSlZSQ0aXRcGLIfrdy3ekBA5CqhLyjKxJ+Udtd7rxS2pl+EvxEh0/mH37+/eKckOl2pvHsvIwSUqSFWKVC3JjFoaXtpQAvnPEGDyUrKkOlyRl1Guojlc2fTkOibwE5psUg6SamTcJJHPf1ig1oe8B52Xg0WjDWpmqsWtD3zOx/pFhERS2nTQlDkjLz3HSNuTNhlxuKdXHyo5SwYmEzA1x8Y59ncYdbdiFBVdg04te6FadFHfsr5gx1HTsgbEfzIE2myEkOdesbNWapDupTiwqkosfaO3SONz+mvOSZDwpa0PNlR/wCJV1ir+HCbpT7iXB/AKEpJIUMxJa97abN841MzGihFx+VLHbLjCafMDyf7aMGQFxoBCTuv3EyGWMrkZR3ETgRuIcHDe15g2RHB+Hrz+IoEJ2cfGN2JoDhS9I4cBb4hRiZMVmU2XQDcc4yeoSlj+OUD3lo2CIwCiCJoALnmeXbaLvRMhrpKcFAfqCtpkt0sdDrHW2CVCWfi0JmmUxz7KSprW15s7c45zNsPd23FoHNIgNrK0m0qVZnXM/1FvjA4nambp5H/AJG1HCKw3DEIcpmL9SP26xpHFijAteJW82aUkhM4g7WR/wDiGjEZIOTX3RBzh5SPHqczR5soXsoBgtumxG49RGTm4HbHuPHuFBN8pDh+FqSSqYlgPi+jdI5rJ1B2gcqN7XU1LAEEIHP/ABF8zxth7crdTvHwmWKSrEsaXKLS2L6lvh0EFhOZ2yzTVom6SFhSVSZjkm4+MIyI3M+lA/YbLz8YUrdCinaxh2M5zBaJnG6LxDEps2nUlaisFjfUEXi7Blvkmax/ghS36qVLW07pSTuAfeIyMzBlhc6QDYkpI4UdiMnJNIuOp09YZB64+E4CwqahnzJUmXMAGZT3N7AkBhBw5xw3ujj8pZ2TbCuKMxInMCNxZx2jQh625hAkFg+R4QkJqudLWfacGzA2jcizGSikNJZLmmnV4RJMtRJSTsTduxv69xE98Mk00iu1LYoCpZUm4c67Ry2bJHJO4jYnn5RgCkDVg5GIAf7Z4pCMtdanTSEw+jUHLsYe+dpptItVph4YmIKCplajkTCe85sgIGyEuIKVysCnlfsG2+0bQge5mpo5RFwCscLmCSJYWQUk5VAixBv35NGjj4bocc6xuTt90s+6rVIlLQCjNzZTP8CYuOflx1QB9/f/AGU6WeCUurJUlaSiZJW3MAKD+l/hFeTqLfpk2PsVGnyChZXCFEw/iAeo+oeIDYTuvaZEqxlHjIswKHtsBuR/Q+23aMzNhMTtJ3HF/wC/z7LzdkRw/geSWTMIdV0sQbc3HONLp2AxoMjtyVDnJTVpKVqYaEude0cz1LUMlw/oocd0XSYswyMW5/MRtdFyowxwlIBCmrQ2KzgEGYpJYaH/ADFGfIizMjS1E2iaU7Ix2Z4gZgCdB+8AcZkQJaSCEZApfUcMqjMlh9o6HpGU7Ig1v5BIVcqdx2YZeISV7KDdNCD8hCsnHt0g9xaP+VGTsQAzXtHN4r/wx3Xglk3ilMtIHMaxbkz58j0gUETW2V7+LCglQOZ7vvGUMrJil+oghAfqpP6RQmI83v3B2IjqsHLOW3tyeVB2KxnSvyqNtenpyBPuNtxAugjifUo44PletTHE1OtKgW8regjBn095w/ojHCQmQVXgA8MNKbpH4bhYQc532784XPl626AoL7FLQ4eFrYuHO3LnD8Mk2TuAN0bSjqinlypE0BWby77Fx74bg5DJJd27+FDT6k0qMVR4MkAgLUgWOot8I28nMjjx3sPqNoQKFlLjlV5pgdtY498zy70GkBeb2W8vHZSwJKvZFkkBssP/AAUjm9y/UU0tOmipzHJzTlBJtzh2PHUdu5XmjSFvheLmXe5Ywwag/YqALKb1eNJqZZSxC03HUbjvv3AjaZJ6QXFSW0gV1BSGOrbbvoR3/eMLNh/i6x5Qnlc0dWFBlDTpA7na0QKYyqILYpbL0itK10e53Qk0g04Uoz0hL635d3jUwcWaUD07Xz7KdWyrqhQR1MdOctrajCDlIqqbnqJaQLISVnubCEdRzTG3bxSMcLesxJaAwLdRGI3rkrgSFAHlZy6tSSFJmH94xTkSSza3ck2hDje6r6aslqSkqNyL3Iv2jugYCL2XqCgKBZ8QXPtc4w3kmSQH/N0buFQYOf4M0bJnqAGwDiw5COg6X9I+wQSf7Kfx72+7RgdXA/ElMCUTll9TrGVEBagcptjJ/wDKH+0fOKmF/wDKH3QQ/wCqpbBx5x98o2sv6CnP+lfTsOLSQ0bv/T4H4MfcpCS8TFzSP/xfqmL2WP4v/wCSmfylc1H8tccJm/6y8VH1Wg7CLcP1FG1OcJP8FHf6xGaB3vyXncq4p/Yi90T/AFEh/K5KnWoG4ym3oYf1g+tePC9WkGUHv5Br2jls0+tEVGSx5V94I/UEt31JhKHlHpCXfWpH1IqeGTa3aL+Bw5Nak+MfyZnYQeB/8hv5qWfUlIUfL2HyEWsn63fcqXeU/qP5A7RiR/6qQ36kmoBp3jUkPqTn/Us8aH8Y9oKD/S/NT4WSfYVAfzhCPqRHD/5zHs4kNCKTwmVcPZ7r+Y/eIf8A6bfsllCqLIHc/OEN+pG1MeHzZXeNrEaCzcIXKqoBr2jpWACAUgPCCxE+aOcf/qpjeEtkf+om/wBifpB9Q+l35KfAWGI7d4wIwNLlDUNLN094S36lHlPUaQ8Od7oV/9k="/>
          <p:cNvSpPr>
            <a:spLocks noChangeAspect="1" noChangeArrowheads="1"/>
          </p:cNvSpPr>
          <p:nvPr/>
        </p:nvSpPr>
        <p:spPr bwMode="auto">
          <a:xfrm>
            <a:off x="307975" y="-1562100"/>
            <a:ext cx="4762500" cy="3571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http://33.media.tumblr.com/tumblr_ljs8qt8Lmh1qc6n7jo1_r1_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87" y="2352675"/>
            <a:ext cx="3238500" cy="242887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images.fineartamerica.com/images-medium-large/plant-cell-sem-dr-david-furness-keele-universit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9225" y="4332681"/>
            <a:ext cx="3343368" cy="210622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0" descr="data:image/jpeg;base64,/9j/4AAQSkZJRgABAQAAAQABAAD/2wCEAAkGBhQSERQUExQWFRUWGR8aGBgYGBweGRocGBwYHR8dHBkXHScfHxwjGRgcHy8gIycpLSwtGB8xNTAqNSYrLCkBCQoKBQUFDQUFDSkYEhgpKSkpKSkpKSkpKSkpKSkpKSkpKSkpKSkpKSkpKSkpKSkpKSkpKSkpKSkpKSkpKSkpKf/AABEIAN8A4gMBIgACEQEDEQH/xAAbAAACAgMBAAAAAAAAAAAAAAAEBQMGAAIHAf/EAD4QAAIBAgQEBAQEBAYBBAMAAAECEQMhABIxQQQFIlEGE2FxMoGRoUKx0fAUI1LBFWJykuHxggczU+IWVNL/xAAUAQEAAAAAAAAAAAAAAAAAAAAA/8QAFBEBAAAAAAAAAAAAAAAAAAAAAP/aAAwDAQACEQMRAD8A6PzLjRSpVKhBIpozkDUhQTA9bYUnxWpqmklN2bNlGYFJimKhJFRQygLP4STFgZw4rIGBVgCpBBBEgg2II3BGBq3LaTznpo2aCZUGSIgmRqMov6DAB8D4op1WRQry7BZglRNDzv8A3FBSQOmA0yJ0w5wNS4OmsZUVYMiFAg5ckiBY5On2tpifAauMc28X+H3fjVKqepgenUrCzcmBBX7jXHSjiseM6xCqFsSYzRMXXUbi/wBsBpQ4N6dLyxJOi5WmfiygG1gpO/Y+uI62bh1ipULqzWLabQsi0azPf0xtXrOoLFQJHS9MgjMIEaWETroCcCcz5Q9apSSciKCWaIBZhBIVrRLawNsBty2s1ZMopFagYFfNeQEAggEXCxMATOGXDcubM/UrvJNO0wpuNTBClptH6pKvDwWFOo6VaOQliDlcAEEXt8wLXw04WsQKIpkvYsxZ4sRIAkamfa0YCTjUqUqSygJzSYNwFWQxYmM0yb29LYCTjASpNRyWY2VrMXkKINwFsQe/2L5jxlVUqGoFFKM2pkDLOsiCCNBbe2OefwJqcQr0abOhYQhsY7Az2vmtr3GA6BTR1YsoytUYWYyoAIDZc3wkrt6G2AvGrnyGOYkKSQpIysQySNNBOk9/TC7zeJqwldCtMhwpADMjNBBIILSACJ3vEb+1uZ06g8uo6O9IEqApy5juDFyNdrsBgC+T8IFpoKnScq6EEkECb/ECOoZrCJ+TmvxYSqkN0liDIJtpYgZVAkn5b4g4VGSFYaZVDuQCZmx7mTMHvEnEXHnoJMqwl2CkZc0QM0ai4+npgH7rt++2EXLXYO5aqTlBUozbiQDGgJjcd8OqYMAEyYH5YS8dRFOuHyowYhgW/rCtrGtge8YAqvRFQKHgBZDT/XIyyFtq2n32woXmFccwZfwU0AIM3zEC0DUmBv8AfHvG8fWeslRSAIAJUgrZpNmAPpfWdJwNxvjDy2K1VdmkEdHxCRaCANbzEXBEYBrzDlb0/Oq0nCZlEDSIBEwxgWJ10I9SMKPDvG1BUq+dVJIygmZChc0kjSIU3Bm0+mAeG8R8ZWqNkVVVxADJZVMsRmPxfEfeBYYa1OIppS8uq6Mv4zlktlAAgC22v54A7i0qlgFaTOYmR1jLLKygQNLGdPlgleGZaSuSKeoOcx840kCRG+WdMIKPPqJICsygQA2jQo1sfQD79o34nj0uEd2LGc2830EHS4iwhsBYeV8Sy1SzOClxH4iQYDQB2E+xnbFkFTHO6XEgi1pj3+uuuHXJOctTBHEPYkZGIjX8PqAN9pPbAWzNjM2BlrAiQZHcYF43m6UwZYZoJCyATH5X3NsA0xmKQPHZ/pUekMfuNffGYC2UeIV1DqQVYSCPXGyHFYXim4R4+KmxNrAAk3JO0egg+mLJRqhgCNDfAT49xqDjbARmsM2XeJwk8W8GjU0ZgSFfQGJDAgg+n00nbD+MK/EHEKtMBiQWYBSATeDqBeO+ASrWXyiQwRKSgmmDlIKyGW/YGbbx3xJRq1alIcTSvYZabkCQJHx3gXki+gvOEoqOtcu4HlFcoLQpLGIlu15BuPbDqpUOQoHVIaULMIYAC8DSTswPxDAIuK5fWqVTlYswYAI82gybixEkwDp22xlPgHNaihVVFJfMIEDqWfwgHpOg737YITmFdKzl3pNTaFCSwhvUASbTa/xT2w/p8KEBquymoIAJIUQBABcfEsGZ/wCcAJzTiSURIJBJUyM1101uZFtzf54zl706iikWlAkgrK9QkQkEkEXkEgztguhUFNPMzCqTAIB6Q2mp+EG1423wPzPm9OmtzkpAEFctw50tExrc7lcBLWDCmyEnIqgHKpBUAKIWdR6i3tqK7yTwrTp5nJtosNckEGVIWewgTcWww4LmprLKM2SBlPwgyTIuJlYifpGG60SrU2Y9KyAV3ZgRYCAQZAE7kE9wAFKkKaoxGgO97hvwi9gLjWSb485oFWmxQnPDdJgxmAgaxuI1tg8U/N8tQHUKBOoIBUzN7m40uPnhdW5e1aqFGby6bdTEjrKmwAEQBYmBrbANeCBCrqYUC/oBjOP4E1Uyg5b5hEdjafXBFSh0kDa59QMHNwoyiNvvgKnW4ZepjaABqZBCgTO2k5Ra+5wtPCoGJamHCoAxIVmEnu14AJ779sWzj6JKkqCWAMfp9cIxRDswgiQZm7AA5vh0W++pkdsBX+ccxJ/l0cwUasGu0/kNBHphSyj8ZM++CeIRkfyz0kQb+wtfEfEPaGWxtI/UYAHy5YEAgevuftjPKM2bLA+v6YxK5QamFGkfuRjx6ZJLHQ7YBtwnGFQAbjcG0x2OHrcUOJUeXChbsIkgTfQ3JExI3xUuK4cBZXTWx/ucS8i4w0atOZUOcpP+qwPymcBZ+XV/LaAGpU/iClrm/wDSp7i/YSIIwh4uoCzBc2UmSCZk7wf6fzwx5zxmRSTmmCjZgoYixJJX/KVt/nOlxitjii9zYaD1/wCMAYaq7KY/fpjMQip64zAdNcU6qiCrqwBHsdD3wHwnHNwxFNiWpE9LGOgXMGI0AxBX4ZqbmpSUsuYFhNxn1AWLkg94EgajBrCnWSCNblGEMPXKb7/fAWBGxuDiqrzJ+GZQ01KRtNuj3PbD7heYoxIDgmxjcAi3vgDpxX+ac6pGrUou6gKl5BlSY6pjt27YK43naBYQ5iwOUgEibi0C5kaC+K5S5TVM5ql3BJDIZY2ESYIYwbeo9BgDay0QGRBEGZ1FR2EA9UZjtExt2xCqsKi9eYkDMrQZUEi8bgm06R88P+XcmCqpqdT+pkLckAbWntjXnPKlcBhSRiIJ2bpIIgjUz3tgFXD8HSauHC5XVQoLT+EkfECe59dJxvzR6dQByyhRpmGVZM6ze5IB9zGJ+N4WounW2sSFhYOt7+35aj08smJKgtYDKpHeQsTETqffALOc8xehQphaax2pwRNosFvHpG+K5T5VxNYO3E2UxmUASYj+nS407YuJ5ayrcL8TE5QYF2gHfLGXSLyZOBf44hmR1UjqCgdTMT1AQASF3k6xacARyekqU+kOAAR03EnWCZMC9x/Ue2IeW5adzKI+oaIuFDKb5pzTBFrRAwzWkzhbeUouRrJIuItaTvGmm2DDQVbmNdWO+0E6fLALUNWo5yZqdGYGzMIibyddCY9JwenDKiwoAPpt7/ucB8x54lMECWaGynKchKxIkXOu2vfGVlrMFylRmXRYBzb/ABAxGuv5YAihQhSSSKjTmI0Pax9MHHjLWF472whqrxKq3XOU7BQ0G1vQa3H1xF/B1GaXdspIBEnNlAIJIG8iQLXnUYBwrkZVgnWWn6W7YD5ryjzOpDkqgWbvGgP9jthdT5qRUNM1bqTBbKFjYGSC0j1nDSnzdPxdBOmpB9iBrO3tgK0/KfOzCqmQr8Jn4dfiO8t2mJnc4Qcx4QoMpGUbX07Xj7i3tjplWgtQdVx3UkH6qcCcbwCtTIqjzhGwIYe2We2w3wHMjAHY7jYj/vECVGEwAR2MH9/84sPN/Czos0eumL/5lHb99sKOBoqXUMYAYZpF43j5YAR1gXvfS8jX7XxMpGVZ1U2w88WcjSkVZDIN51wq4LlrVmUAE32+lybYCTnXHioRMmwNt81yPfQfLAbMFuoiBInQfLvhhzDgyjE5AAkLLEbj3iTH1nHvDclNWoEzXImLlV9yP7d8AqNb/LPz/wCMe4vtPw3QAAKiYvAH974zASDmoqgSxVRlJp5Oq94m9ttJIE41rmkl0dUIaxYmZYiVGbWTtJ30wo5pxQ4h61NYXIM1RgpnMWC6FLsNvePXAtDln8NQqOWZxeGabEDUdQt3Hoe2AuKVFcEEX3Ug6aTcXHrhJzDh2pFSubLfrFyAASAxOt4F8Q8p51TJqPTdekXBki0EgTokCxMXxZHyssi6mRcEaGDY4BRxPEqtNcpytCZqjKuUJr0tlgdQkDY3MYJ5BXpvXBKuzdRWo0xt0rNiQv4gMA8zo1KXWq5lXeSSAe6jtpI2N8e0ucqAjo4JpTKhep9YVZMCZ1jaYjAXkHHs4XUuc0ioJcLP9Rg7WvvcfXEHF+I0WRTBqt2Xb3+V/WMBJzPjlFQJmHwywzAGCYmJuLnElLj6MyrZmYCBI0AtHywtHLzWyVKq5Km8HqtmAuLReY9pwQ1SnSBsAbkgCW3N/wDnAZw4eoXaqAqtEIDJ2sxi4toMTKaVIhYVLEgAXj5XjXGnLweIUOCUpm4P4m+osP0sYxvw/JloByGJD3YuQYOmaTsO3vgIK/EsyEhsimYIEvuB0n2Nhe0b4g4Rj/7kh7DKDOZpMlm6oBj8OxxJWrBqhphsxMMwkiAJjIYgiBBj6414tYnK6iBoDcGwN+5t9cBpWqTUFSEgEkqNdNST8zfSB85GHUWQ/E122zBhCgCLZZm+03wDw3H0wAbkD4swvJMaLMm2g7YLp8ciq1OpMxGUzYQSCY001HpGA151ThywEkCAFMFix3uAABeSRJ+6/n3EKlDzUbqOVVJOhMyfeGInDCqS6dUkmSHJgKMonQCFiddzphTzbgY4bNYr0mddSBEnt6RcHAUfjmZbm4M3IvPcHfEvAc0dQCjshGmUm/v6/rjo3JOW0uK4FUcTEidwQTceuOac95O3D8Q1Jhp1K0WZbwfzEd5wFn5R42fMuYT/AFGBJAE3jXf19dsXLg+YpVANMzOhGltu4MbEY4v5rKRkJsJt/bDvkfiA0qgdizLuO9/zg2P9sB096AkkABpmY3HcaHFe5r4V8xi6AB/SMresWy/v3wy4bmRIBXLUpRY3zxew7n37YOqVAAGnoImQNiJBwHNuM4OrTfLUUi4Fza5trph9wVP+V/JBbqBDZWuQSsibQu18P6dY1mCqFZDeSOx7HecEcUppxPw/1bD3GAr9PkzllzygA62BEu0bZfzPf0w0qVkpIWPSgiYGv9yZM41qU5bP5hKxYbGNTb1JHywoq80WtUCqxVKbEMYENI7kz3vB10tgGDcxqyYp042lmmPW2uMwN/haNcOYN/i7/PHuAIq1s38xem4zdJDyxyiZ0zCdDNwe2N+acKtTLTd0At0SLgfEP83w699dMK+O5+9JAGoM5BBJEqBERIUkzI02jBHMUWsiNlkvl0lBrJIJ3JgT6zOAypyVM4p08qBgT0jLEhr5TqQLR7nE3K+Lv0k1AsKWm2WSs2Goyye1xhbzB2rJ5FJyjWDKUVqgViROaekKJEjYwMLOE5ceHzUS5csd8onI65gt+mbXPb1wF9cHQLJn964kqcvkQ6qw9QD+YwPwPF51RwZkTI37+1xpgwcxDAxI2OYREa64AKlyyhBKpTMnYA6Rp2207YIqVkpLLQgJmw172H54D/joOVQB2J3jWABH1Py760qDEAgs2gLE9VyPnMbbYD3ieY1BSqPlhPLDLFmlrZW1j3Ea4Uch5oXqAOJEF+gEXAYiSuog6Xw24OqSzJIIa17zbefQemD6fhyipVlBVlMypifQ+npgG/D/AAgQBA0GgwJzfjESmQxHVaJjXCrxDx2RVBZlczBWdgYmBqTpNrHCHkDV6tfrnJrcgkzJDS0kXERtMWsADrhKK6o0qveSRJk+pJf8M4L43hxVzJAyFcxAsbHYg30uI1GEfGLxNJkFLyyGYm6n+XBkgEGG/FrcemGlbis0oDGU5lgCY1YH3B998BlLKKVQJ0qV6YWMoidN2g31+d8eJwlNnshOS5ncmYPuDf54D51wlOrTZoywRlKsVWRGUn1OUWF9O2NuA4RFRgjZ3YhyQwYkyb9QuLk+sYDWtwvmljTKqSLgCRGhYzobECDN99MecVUFSi1A9DMCVLNqAQZUSf7DAfK+WVaZZWK1ALtBklWmFzbgzIAH64K4ugKjBQzZx0g5BushgbnLBIOul4jAVbw74oq8FUak4zISTlJuDMGD+Y9ME+NeeUOLWkac5xMyuxAMYl5ry1a0g9NVQPjsWUWBzHQyNzffS1VPAtSLAg+oax9fYj/nAQ0EE6kRodvY4lrMBaIj0/LESCTA+Q7+nriKpTJPTsZiTI9sA75Lzx+HaxlDcrPbcHY4vfJ+ZrUACHpJhlYdSsfQ+3sZtjlfDgkyPh7e+GvL+YNSbMJWbHUW91/7m+A6hy6iVqVO1soiLX/vgyugdSp0IxXvDfO/NUZzL6MYAkHRoFvfFgwFd5mpSiwUiRAltLkCb45/R4hqbRM+kDL/ALSNMdD52AKVXNcRf0vqCNDO+Oec54U0am/WM99Vm5B+v3wDel4tqBQBRFgBYsBbsM2MxVf8SPY/7sZgOkU+KVqpcJFOBJJMAmzKQLFhFydPniVzUKV2UCo0gASYI0zQLREXXGrSWPkMqKrdSgGSTtleALGZ9PnibgaVNA2YzIIKrE3uYIg6wO1sBt53lHMaaqQFNVhqzRAE2Hb7WvgLnvLPNZa7NKlSmUadRF9NwIi+3z25k9OghqOZUVJy6mdYUCxIaNbdM4Q/xZr16tRWZkFNRknUn4embXk2j74C58rplaSgmLGPYzGu8XxHxpIpmmgzO4jKNcpNyTtNxf11xPngAMdrn0UXJ+k4WVKFSqtSpSqZlcAC9wgJmALzI2I+dsBNxHGFVRKyiYgi0AGNIMnYGbWGN6vEhaRM2mYHfpjq7ToMAcRWVmyQAQpF8xOxzAsJPqRO+l5zljn4D8+0X/7wB/J6mR1LTLG0RuJuPY4tJbFV8sKcwgkD3E7Ee2kDtgPmvMMzgMVkpMK3cqJMbXPtIwBvGVhXrMwDFKcBriOwOW53ZtL5cLF5wEq5G6mDHPI9ssEBRc6x2n0wwr0gpWiuQeYvUpIBgEBRI1uWPf1xJX5SS+VArhipMtYBSunsb6d73wGGoEekFiwsBcy0ay2kEGdOrBHFtlLBZk9Gk9MXg6yA29pMb488QGrTTNw4UuSC8XlRpEkD0te+BeY8Yyqc0F1IgkkUg1QCx0JUXvoYM4Cau38s0iVuIBMWZQbHTYR3t88SUKDUypgBgoRVG+UdRJ9CAbelrYF4rKT1NlHRYiSwt8OXc3E+u048HD1qlSM8IYYSBIIaYE20s2/qcBMajBgyAyrBfL2A2JJFxcEjafrNT4XzFDGHqWFwcgIkE5bbyJvrgf8AwrJ1KShvKgiCZhWIibCLCdAL42Ti/Mp1EAIugzCVJ3gsfxQO5274DVnMOrW6GgGDmFiGy3YXNl1gm1sV5qJ4ugGIAZZGY2DAAQIvBA3mB9YtrcEhIUoFQGFYReVJg7xc6f8AVX51SNM10cEkoGzKLShyjpAj4STv9cBXP4ELmVhcXE2JGxHp64AKFXBXMRvN/vi0eFaRqLlqgsgzEljYGJy3MDf64Ibw/RYzUDZS0DK1kAWd5m+/r9AqdarBEE5u3/GPTSqki1hrE3A1xaeF8I0iMyqZzZSC6aWykEjUzEHfG3C0yhSESbnM1mAF4AbpEBTeN0NpwG3JaflGkzqVDDJv0km2a0Ek2j/jF14apK+1sUp+b0nQhXmrf45NiSYBjU2G32GLD4f47zFUyLiDGmZbHAe82ECoeyyL9oO2Kp4p5fnoJUHefQBttLQcXbjTDKTpof37YrPMuC6WQ3IDC0kQVGUAbajXAUGnwQgSt4vjMYaR7fbGYDptIsGcl0zNClTbpGa5gXMAgEWsfbC7kvFsfMZKbhVYq2pLQARCtckDp+ggQYxuKKo2brh0AkjzIBMFgDFjMDU/THnNqz1aLoB5bqxWKZuwC5lMZTvpHrgCX4qiXVauYq4Urna+8sRNwdY+2+F3IOAQOHpiA7F7i4UfCPnI++AeVcuvUr1gVVFyoAL3G/c7Qe8b4fcmQpQBOrAWi8AQLnUdsBtzfmaIuRmylwb7KuhNvy1O2AuS8zBbIrplNgFOVj1NeYsDYxOpOEnjGuGYFWsOjeJSGImNeqPcYrYcg9hP5d8B1GtRq1P5tMJmAKhJEgEWJ/CWsLRHrpjSlSKEEKoSBnOY9By5iZJGaScvrJ9Riu+HuemAlR4Vog+siMx1MRAk2m8jS2KFFNkqf0ZnE3IGWzESc89rXgYAdeORgYIIJlQv4VsZU3mZ1AgSL41o8ClSmoKEvmMSFVoIkQTNlJsdenBKVkpqrKgYKhVpKgoRsTMLYnS1tbCQeVczQU3Z8yMslmWIIByqQYgsQB9YwDilTpoWLtvaSbHQQCAYjbSxO+NanMwqF6iJTRbzMyDJIGW99Z0Ol8C0a61f5iEDOSWNQLKgRGg3VdDp8sc88T+ITxNXNACqSqR/TJg9pj88BeOH8dUKzmkf5SaLU0kT3vFoP6RhrxXEeZBCZz/UsMpTpm5tfWPe2OPJTJG1u5/XFg8Ec+8muEdj5TggjbMdD6XET64DoFbgF84PnYmASZUBYMABSLZri+2IafLw/lvWJBQHQ2Mm7xqGJP23x5U5i2YgLKkWBUBpmYJbYD0tb5jrVAPQjFBByySQZmZY2gyYHodbYBlQ5h1NVLEoq2CrIJBg3gEnQ6fqQubplqJSVKgDmziMqXLGAe1u3zxlPjTPmOSNSM6egy2iQJMTqb6YW1edOSQGBzGKilgrK0AQGC6EjSNvkAsfGcRmOWmwGYbgAE3AMkETMfIYScHTrmqM7qwjZRGYyGJJsepvUdtcepxL1CygUSHbVjmVmSIXURYbe+hxNyel/NYgIBLKFkn4Mt1Ow2jASV+NQHJlDRr3J0m0fftiSpw8LTeQACRY3JjpaymTYyLe9sLeIAeoFRWYsW6hlsVM6Ta0xMWy3vibkfGI5ywSRJGot06qxtMz2PppgNKnFJSLhmV0VetrZc5MhYAk/D33nFb47mhrwTZAoFvxR+uJfFPHGrUFNRAUmRpudj2EYTrLAAbWH98BLWplTmkCbfuPbF48MP8Ay0/1H7gfrigVqBJAkkSB898XrwsgFNNZzQZ7iBb0tgLBzFZT2xW+YMKZD6K9mM6NMyfQj8sWsrOK9zPlcgqdJBHy0P0kYDnvE8X1tc/EfxevtjMPK/h18zdB1Ox7++PMA54tJ6WKtTU9RBYFiIj4RFiLwY0nfC1a44So4lzMtTzBTbMCVB1mxsdhbEnAcwqcQHhRSVamQqS0NJP4YMS2WYsL7aDc74BicsIEABLF9WWfkWLNJJwHnD8U9RCWzQDZWAAaViD6k3MnFsV4yzcKPcnKPT2wu4Dlq9DkEsAIAGk6yALkzOlsGcI5bXcsNNrgW9sBUeeVGPDhyVzF8wW8hamYrN4uB72xWmUm511xaefoXohLAAWhdMhMgkdgSMVZVhZm419tPyjAFSBABH7/AH9sXjw/zAVhByu9PuSAy7kg2Jkxp2OKFRq6zsdfQ74Y8r47y2VjaOkiYkb3Glv7YDovA0C71KisjKzdL3mNGX1Agx+mEnH8tZ/NpUYDNMwLmTMn6gzNrEa4tvCsgpq0ACJ9sJOaczRCKiZQGOU5piNLAbyI7W+eAl5XwwRFV2VmdMhyyLXknMZ31jHLOe8pbhq70nHwmxGhU3B+mOkcX5TlFyjO5scgyNFzcHUA7m5Eb4E8X8qHGKpospqpqupgx05hN5I+L1wHOK0LZWJU7+3pg3kPLalapKqWROpo7ATHaSRA9xhzQ/8ATyqHivUp0QSBrJPfLYYt/JuEocN/Ipzm8wZ5uSQNo9BP13wBdQTT6fhYdogsLnMsDSTJ3wuPH0VqJSVjTqgQzDUAEakSCSBr98TUpzqcymmCVMAFYJAPQCbsRMmd5xpwHD00ryopupzXjqm9oF5gNcjaRGAYcPwQNIEOTKmVU/EFFoUaG+mxOFlfkgLFhSEg52DSWZh/mgyLmwuIiL4Oqc6VzlFQF+klVYDKozNOY6yAFYbfnNQ4hxULEyCxCQsACBoG/Fba2sdsAKnL6aUmVYFQiGWnm1JMC3q3yjC/w7xrGq9sgBPSGmTYGzXLE6/lfE/H56tGrUSKdcEW0IvF4EiU7z+kHh8OvDLVtnUWVgSCCRq3xAEe4EiRaMATVRVqL5mdHcg0j0kIRGgXSQI07zrjytXKO7uG6FaTM5dIW1haO+97YacxAhC9JKlRoAXplRbNDGDAvYazGK7ztV/h2KNlp5SadNQdwMxc6SM0XO++AqbcU7F2NyxgmfsO2PeH4sRYaQB37nECyFEaXP77YygmW86gn5RgGHmA5beuOgcBw6oFAEQ33n/nHMaTkMo17es6ffHROV1WPaMwi0Tp9e3ywFlwPxnDZxbUafpiUtj0HAJ/JOMw4jGYCkVOIBkUBlYsMzA3aY0n+qLxtrGxfJvD8EswAMzGuX9Tp9MHcp5QEmAAXu+XTew/y3sMOqdMAQMBHSohRAGIuOoSM24/LBUYxhbAUjj+IRa7o+YCqBltKzEGI9Zn3HfFJ4rhyGIDXFiD6W/tjpnMOUiocrGCD8QAn010m2KB4m4TJVDDNFQSJIkEWgxabYBdlygGJMwR74wcVO/29P0xA9YvYb/W3p+9MSijNxpYj7zgL/4U4xa/DsGPWoC3HawI02MHaw7Ya8zqA09GYAwAackyDcxt+k4pXhSsKfEqrfC5Cm9obSf/ACxeRzEUaq07MHAUPMtmDEkMTsM0Aa2NtcBBS4djwqhVCkdIM2AIC77kiL7gY05a/EXSojREq1ErcaiRuZF+84jbg2oV8/mRSqMQ6m4EmxW1m9fTDekyJTPUVnNFhYMYi0Eid5nABrxC5mbO0rABPVdfwgtpckGNY1tgmjRebR8MljTBgjUR8RmTEf1GMJv4BX4g13e0EImWICmxJsT3neYO8y5DTWaLF0gKWUjLmmWMsdbDa0EAHAE0KLK7uqqksYUlxOg1NgYHwxqcR8RUqUqTsiE1MgyiTP4tp2zabhhgTleTiXkVGd1OZGVoCmBmUCIInVjHphtxHGMkGBnKqpKjpuRe98gkX99cBW/D/JqqVcpSGcROSVCsASrE3vaxOx3w/FFFrAioXamOmkRJDaGxveRcaQcFcQ7NSDPcf1KYKuDbaYJi4EayMR1qTqjuxZnYdIIGYkXAJWwIiIm8esYBFxvD13r2cqXnOhYRl2gf0xIJGkaiBixV0gqAwVFVuoGyxBv2EAgSfyxBwHBvIqVAQUJAQ7BW2nU5YGadZwd4hpI1BiyhgB8J/F2BIvrgAfNUuApRETMrZrNpeDqARlb6nXCvnfDr5DUxKDMBpOexC/DEAEgadr94KFFmEMMxMCdfubiwt7Y1jKcs2zDRoBgMIMQNNZ11GAp+bp0i5B/LGtWuAoG4sf3+9cN+f8tZTK/A2sXyndZFvnhJxVMLdTII++AkSoRUW+hU/kMdT5bSMqCZKi57nHLKAzVaQE5mYD01/wCMda5VTgE/IewwDADGwxrONgcB7lxmMnGYBZQ4vKxmyn5wR7bH+2CP49O/2P6YU1eLpqAQ2fWcpAgDU9RG9vnhFxvi5EAyhSZMkEsAO0dMttrFrTpgLkeOXufocYeOX1+mOX1vHdYnpCqNAMvtczOJP/zerBkgE7jKR8gV+uvywF9euWJJEdgNo9fXCLxTyccQgIs432B7n0O59sRUPFUJmqLnmCpp6kED8JGoJgx29cNOX8xSuuZDJ3B121B2uMBy7iA1MlWBDKYI3BnG1CpJn6D8/ti9eIPC61gWQRU7d/qftio0uBenmDqVg7/8/lgNaTxcTMyP/G++Ol8LVBqg/GjzcRCHUAxAFifiGsX1xzJqJm1wCN++0fvXHQuG45fLVIAMTJ+FoNp7/CBgCw8GWOaWgTpcDpkDuJPub3wv4zhjUmmcoBvSI0zhl6csjeOwMnvOG1DhD5ecEgEd/wDN31mwAxrxNFsxUEliNBFwwtJInYmfXAacPx7q6mtleFOXKvUzAQ1p0PeYv9V3LWzMygFaKhs2aR09Qsu7aQQdtjhlS4Rw6sohl0fMCGyj4MmbRiTrHwgnTC4cNLZAAshgJsKc5ydLskC9xEazgB+I8uhwlSjwpPmrld4IJWGmJK3MA27e9zuA45XQM9RlIJyibEmJUEgmDp21jEw5Z1AgZ2IJZ1UFSWjRpmQN/wAQxLxSlUBbKiIgJWVZZEyoJAYEqJDfbAB8RxFXi5CA04ygPmHSBcgyJksdbWBwZQc0qSebU8wwWiQCcxgEkW1kT857yniiYakVQDXUwezaAjKs7N6jcdK44hCvl5ekMx0VdYKrexym02gDfAC8RxDugAIyCIAEgQZFyZuRvsPXBfE124imcqNb4hIIkXnv6jCviB5QioQmbu0kgSJyjqI0jv6bCV/HXlg06FPe7Vepm2nKLD64CZCwXPk6YBzEhReTuYOv2wGebUQRLBtoIJBM+kiMo9bnFf4zj3qCahsPhB0AFoC6ARgKpVLLuB/1gLPzfm6s+ZFN7sG73EAaRedBfCjjeDUq1RHAChSy75m2WTePWML1qRCmT9tfbE/AVl8wMQWBMECLA9s1iddcBY/DXKx5ociSFkW/rsuomdftjotCllUDsMV7wryzIoJBB1IMT2UGOy4ss4DCMegY1nGynAbZcZjJxmA4Nx3M6lVv5tRm9JsPYafTA9OLQPX998RtTEmDIG/riSmdgBO2/wCdsBs6T+emCeA4EvUCquZjoD67nsBr8sE8l4B67AaXjMQSB9Bi28JydqEw1IBjGapILfCQOk6CGtvIwG3A8oXzVHRCrZVbrkWus63MnbMIi+Naiim4+NnAOWCwIn4VIzTbXT8N9AcErzKmtQZesmSsAyTBkewk+2BqfmZ3fL0t19YDNBBUAEWVYCzAnW5tIM+C5wGcozToQwFp3UnSxtNvymbj+WpVW4U5tG1B7TGtjY7bdsV88TTQAUyVqSCrmAg0ATrEMMpJFjB2ucOqPFrTLZHDU80FSGOUkgAKZ6SxzHSLjbAKuXUaVJirUnLGyRcgTByWy62G9vfE9ai1XMFEMkTeQLn0jUxbSMO6a06ikLDLF1Oq/W4uPtiL/DwhGVQyEENIJcFpJsohlJiRE3OAC4eq9IQ0jUhSYkgayL9hg6k0gOwyqbkkkGQdux/SMC8PxfVn8pS6kqVbMNDGhBjUAH1x7X4patVMwyjLJEAkXhhe7NBHp8xgDKHEuab5p6lLBDcmF+EKDe07418rPTprUp/GJYEHcELcmAZAJA+eD+L4xcgqUSWIABIsYzLAki2pt74grc2RWzOCzggAqRBkWkKYAJkiffAWClTCqFUQAAAMA8RTc1gysICwyne8ggDe0YiTxDTZSQbgXUC4kTBHeBpil8/8TRXDK5FUCLWUSZggiS0BTGgMg3tgHPF8xo0WWoxC9M+UkHqMwSNCWWLyDAAxVuN8V1ncsn8pWUAi94m8GY+WwGEPH1Sx+KWN73PucQLxB+G5I+h+eAKTjC7HOWLE77/XX540qk5pEH20+uIadWWuDbb5nEpZZE/QaTtgInJbvfHuckwDfeMT8Jy16rdAP+Y7D1OH3LeSLI8qKjkdTiMqCDB7DqGlzGARcP4crt1ZYXuTH21+2LVyXwiKLF6yyRsbgQJOh09/tu+4TgFTKT1MABmY22FhpNtbn1xo/PaQDANmK9hab2n5H6YBny3itQ0AHqUzqCLzOhBH3GGHmr3H1xVTzNmAyhVbcMSfrEERqdcV/mPjllbLTyEgkElTl1ixnAdIasvcfXHqMDoccuTx1U3RPlPbtP8AfBtHx0hIBp3tN43vAj++A6PGMxQT45odqn+3/wC2MwFL4HwzXf4abRtmsD3uYGLFyzwKFJfiX6V/CNIndrfbFy5vwgWmzA5QIMSQoj/TBiNRpfFfhq75QILHMfilG9iQPhm8TpqcBK/HwpNGlFJB0CApYzBKk3HraYnANWm/n04hlgF2ZpVc0yIIsRFmkGAJmBg7iOVOtIg5FpgFFVz1wRqItmmYWBOJOZ0kFJSgWUCkp/oJmxO43ubb4DTmdU1PJYk0QpmIIlt1geg1/PEHD8bU82qGXoYArTMaMdcqiAMupnU7mMb84DVMisjAF8wnKzGN7dltB2MYJqcRSStTLj+Y4yhoEBdQCBI0Hxe8RgKn4p5oWimlkIH8sRAjQH1J6v8Aywy8M0A2QkVIYZlgjLSYEwZYzeCJ0vHphhxPJ6YDuzpRUABGayi34RpBFoHrbAng9aKOcnECo1QZYCssEAm4MdIIkRfANVpNRHmSABvfpJNgbAwVAkfXDihzNKlz0wcs7TrrsPfCIVajcOQ4aFUy8GSWBEqCb2vDCOo3G6Tw6pz1UzBkADAMovBkkE9uqYBG04C8cZwC1CGNiPxDRhazDcfv0wl43gqiLOcqBYMQMk5ixg3yyTABsAfQY34TmpRZzArNlmSTGYwAth7WuDvdxw7CpmEEFk6kOhXuO4vH0wC7k9bPmoNn6gwtlCqdZB+LMCR9N4JwTzHhf5b1lpgVQFVCxXpvob5RqJIM3tBwLxXI3WDQeHBkBjGggX37X7699ON5rXvT8sZ2CvkYQYBloPwmYNiTEetgF54i0qQYpkZ7CmAAMwgl7EgwoHa/ebUbiKHVrefpPfvh/wCJeIaqyVAxYQQN1EfFli+WADcTits4I+dtfqfXARNaZuTv+/3bG1MRBv8AMxj12BsNe+mCeA5XVbLCMQTqRA/3HfWw++AHQ9wcp7aYsPLOSguDWBWVkLv6W1E7bmMNuVeCoh2uWkrM5ABoZiWJm0gd4xYuC5YEuTne0u02yiBlBJyiOxvJwAKcoIbL8FIWyAAO2oMlfwmdJnX3wVxnGLSyplJJsqItv0AsfpocbU+Ias2Xh2SP/kIJgg6ZbSPWcN+C5eqZjdnY9THU227CNhgKkiV6tRGqUnNPNMAWXKYHS0TJuWI+HQYH5lRy1KkESDIVmMCwC5p11JC6WjF9yRhXzjklOujKwgsIzCzDWNNRJ09cBz/mQil0MBmuYjNlgC8DS0fKdxisVKMnUn6E4vI4NKSmmfLDoRIIEtKazqSSNIA9O6uv4bWoC6HJ31i86AjTT6/MhWC2UW/fyxIhMbT7kfng3/AaqlpIIWzXFhEzE3sNcbUeTuXNMwCBJudAJmBtGAAPEnvjMWen4SMDqGn9I/8A6xmAsfOua+f/AC6SFhZtQM2sqQdNLgxjzlfAeXU6M3XBY5RmX0/0GD66YW8BXetUrqq5VFs0GQbktY/S2n3Ycv45yiqKgYtlDAqZUMCBlPaVN2+uAiXhGWq/mAlK187NBUJoNipmNxpjKlWkFDAGqwELkF1gEQxb8R1kgxB9MGEtTSK7FgpILEABlgCJMXJM/wDicABkZm6CyqYVjnytuGLG4b4RM3HfAe8k5suYnMarNPqVg20FrkjsPcxjTiUSrXQEZZiEg3Dm5VtiIJj/AFG04J5dwII8+oLBDdbMdQZvvAaTGpnfEvA0j5zPBCrKogWAREgy2kGRG8YDnXiLmrV65BPQhyIAI6QTeP6jJPzwBUphbqY9MFeJOXNR4mopBUFiyzbpYyD8tPlhcskxqZgRvPb54DqXhznPm8JSLglVJV2vIKyVgAGbR9PTB3DL/IdsqMA5IAEyNDGaJuTF/wBML+Ucu/h+XIHDZic7LoRmsVv6Wk99dMFJw1VaasjQWmczEWIGmb4WkTMX11vgIuEpPTZdVzmALhgVAsZmZAiBe84k4rjWrVRlWMoKqp6WGbKQwiQBlUfEPxGcVyt4nZaqUyLh5m4JhQqEhiRMzv8Ali0twNOoShKstQBqZgswyEFiWOpJvm3jeMBDS8VwADTZwoEsRlYSBYESrWOsiYOGvC8XS4qnKkOu4NmU+o1Bg4pHivmgeq1Oj0okZiDOYjQewkwBaSe5wt5HzpqFXzFN5hgdGBFwR6HAXnivC1Bs0M1MyCQCIH+UAiQDrY/XAFPwFTk52+gIPzkkaemLB5lPiaaOpkWNvY9LW2mfTXDrlfDhKYAudSe5P7jAVvgPC/D0WBCkxpmuR/5QMM6bIhOQBbBdST/2Z9zbth45nFeHLkp1HINu2wAA+ZiDgCOIcBS7t0qJJ/QDXFf4/m7VXKU860gQJAKs0hDrOhDwBvfAnN+ZNUeQHWnl6ZaBFpkDczv6d8BjiOtDJMQLnteCSQCJGh0n0wF85LyleHphRMkySe5/tg1jjwPgTj+aUqMebUVM2mYgTETH1GAIY40OFh8T8L/+xS/3jGjeKeFF/wCIpf7hgFPiGiBXDMCwAFQfDbLIO0mwB+RmBgzlKpX/AJxErYLI7bxpI0HscVTnfiOnxDPFQRMLDXABAmBraD8sNOQPWVB/DIjpJzksoBax6cpOU39bRgLBzLlqGm0IoJvIGpsOqInbHtDkNIXZQ7n4mYTJ9tPTA3HLxFQZRTCLIJJcE9JBsBHb/rB/DcxBUGoPKbdXIBHz0I9QcBoOR0v6SP8Ayb9cZhjmHcfXHmAofMeeUqTLUgq5MNE6DuR6W+Y7425TzrKpqZTmK5oyZZVfiknWSZERvbB/JeQ1KrPUqspViQoA+DKQMokaWBt95xq/hGiaqZswcKYvJADSGzEm8kn574CvUvEtKoalNszU5lQ5G2UkTJNgBAG5M74Pq+J6ahwrZiTIWQwgXktBiI9xOKr4l5ClBwELFYuWi5m5AGgm0Htvg7k/LeH8ukWViXJBM2UqpJA0vMGSD88Bb+K4la1JrLkKAtYiB72ka32nEXCc6dqhpU1XKqkL1yLHX4TJywwv6bYr/hrg69eq9OSKQnNDCWEyBJvvrbXF0TlqInmLClSFLXMrIkRe5nWPoMAJ/CjiMoenTqIIh3GikLZYv9dzjValOizEcPTpows6hc9wPwATaZJ0iMSNyuuUMMU8yc0Zcq6AwJsSeqQDf6Y95Py0VBDZi1NiczZZuBlIy+ijX5icAQ3GA9alTSRWkAC4yg5TPvHuIwFTprUDl2AabhUOcHL0gMZ0nQd/WMG/4elKSSYYM5CmAdosJ3+pnHtfgctINTY06YXO4zNIBjcSTYG3oBYaBzDmnBVgxqOpALFpkasdh8/ti41MqUfNUw6qwYAmzZlgGQNgIG3scMP8Sp16WQQWAOUlLACLX3ETsLDAPM3enwrlrnpWSQTY7wL9512wFKqVr/cnuf8AvEVFZIZpgn2/PEvFTmI7wcS8dVkgH3+wwFp/9POLyh0Jklgo9LEj5TIx0DheLAEMQPfHLPBnEClWLE3GWB/qYKTpsGMepx0njuGcZsjZWGh/XXAH8RxygSCCTpBnFX51xpUpTlwWYSyxufhJ9VkxuBhjXTKjNoQCTb8RjXv1H6Yq3O+HFGj5ju9R6jCIYgFxPVECBtHppgCeacCi1VQVXJbSQzAQYgBbgRBj0EYDpMq/HBFwFE22k20i8e2K6/MWMEs2ZvptaPqJ9cNqFI5R/Vvf998BeuRc5WqmWetRedSBHV98Q+K+Kq06GelUNMipTDQLsGq01InYQxn6Wvit8BVKVEaSD7TIvbWLgfvayVfE6IwVlYNBNtLTv6wdsAr8Z+IKiOoo1nXKHACXz8Qr0MtJrGZpuxy2mZ2tv4m5w5ChLUfNRazselVd1U3mCACZIMDfBPAVq3GyWYU6QMFFnMbaZtwwIO0TpOLFSohQAogDtgOf8n55VUIaSUlzGkpYq5Y+bxFaiL5xZQgaPU6Ta2cg49uI4dKrgBjmBiY6HZLSSQDlmJOuGwp49yYCDLjypwyuIZQw7ESPvibLjZRgAv8ABaX/AMS4zBn8UO+MwH//2Q=="/>
          <p:cNvSpPr>
            <a:spLocks noChangeAspect="1" noChangeArrowheads="1"/>
          </p:cNvSpPr>
          <p:nvPr/>
        </p:nvSpPr>
        <p:spPr bwMode="auto">
          <a:xfrm>
            <a:off x="155575" y="-1881188"/>
            <a:ext cx="3971925" cy="3924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8" name="Picture 12" descr="http://www.cas.miamioh.edu/%7Emeicenrd/ANATOMY/Ch2_Ultrastructure/hpcell.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4884" y="2512867"/>
            <a:ext cx="2529516" cy="2499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3044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 Tools and Procedures</a:t>
            </a:r>
          </a:p>
        </p:txBody>
      </p:sp>
      <p:sp>
        <p:nvSpPr>
          <p:cNvPr id="3" name="Content Placeholder 2"/>
          <p:cNvSpPr>
            <a:spLocks noGrp="1"/>
          </p:cNvSpPr>
          <p:nvPr>
            <p:ph idx="1"/>
          </p:nvPr>
        </p:nvSpPr>
        <p:spPr/>
        <p:txBody>
          <a:bodyPr/>
          <a:lstStyle/>
          <a:p>
            <a:endParaRPr lang="en-US"/>
          </a:p>
        </p:txBody>
      </p:sp>
      <p:pic>
        <p:nvPicPr>
          <p:cNvPr id="5122" name="Picture 2" descr="http://www1.union.edu/malekis/CVision2003/MainPage/Course%20Content/Non-seeing%20Vision/IrononCopperCorr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636519"/>
            <a:ext cx="3838575" cy="307086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3.imperial.ac.uk/pls/portallive/docs/1/47791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2627836"/>
            <a:ext cx="3790950" cy="3478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323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 Tools and Procedures</a:t>
            </a:r>
          </a:p>
        </p:txBody>
      </p:sp>
      <p:sp>
        <p:nvSpPr>
          <p:cNvPr id="3" name="Content Placeholder 2"/>
          <p:cNvSpPr>
            <a:spLocks noGrp="1"/>
          </p:cNvSpPr>
          <p:nvPr>
            <p:ph idx="1"/>
          </p:nvPr>
        </p:nvSpPr>
        <p:spPr/>
        <p:txBody>
          <a:bodyPr/>
          <a:lstStyle/>
          <a:p>
            <a:r>
              <a:rPr lang="en-US" dirty="0" smtClean="0"/>
              <a:t>Lab techniques for studying cells</a:t>
            </a:r>
          </a:p>
          <a:p>
            <a:r>
              <a:rPr lang="en-US" dirty="0" smtClean="0"/>
              <a:t>Cell culture</a:t>
            </a:r>
          </a:p>
          <a:p>
            <a:r>
              <a:rPr lang="en-US" dirty="0" smtClean="0"/>
              <a:t>Cell fractionation</a:t>
            </a:r>
          </a:p>
          <a:p>
            <a:r>
              <a:rPr lang="en-US" dirty="0"/>
              <a:t>Lab techniques for studying </a:t>
            </a:r>
            <a:r>
              <a:rPr lang="en-US" dirty="0" smtClean="0"/>
              <a:t>organisms</a:t>
            </a:r>
          </a:p>
          <a:p>
            <a:r>
              <a:rPr lang="en-US" dirty="0" smtClean="0"/>
              <a:t>Animal experiments</a:t>
            </a:r>
          </a:p>
          <a:p>
            <a:r>
              <a:rPr lang="en-US" dirty="0" smtClean="0"/>
              <a:t>Lab safety and disposal of hazardous materials</a:t>
            </a:r>
            <a:endParaRPr lang="en-US" dirty="0"/>
          </a:p>
        </p:txBody>
      </p:sp>
    </p:spTree>
    <p:extLst>
      <p:ext uri="{BB962C8B-B14F-4D97-AF65-F5344CB8AC3E}">
        <p14:creationId xmlns:p14="http://schemas.microsoft.com/office/powerpoint/2010/main" val="229379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The Nature of Life</a:t>
            </a:r>
            <a:endParaRPr lang="en-US" dirty="0"/>
          </a:p>
        </p:txBody>
      </p:sp>
      <p:sp>
        <p:nvSpPr>
          <p:cNvPr id="3" name="Subtitle 2"/>
          <p:cNvSpPr>
            <a:spLocks noGrp="1"/>
          </p:cNvSpPr>
          <p:nvPr>
            <p:ph type="subTitle" idx="1"/>
          </p:nvPr>
        </p:nvSpPr>
        <p:spPr/>
        <p:txBody>
          <a:bodyPr/>
          <a:lstStyle/>
          <a:p>
            <a:pPr algn="ctr"/>
            <a:r>
              <a:rPr lang="en-US" dirty="0" smtClean="0"/>
              <a:t>Chapter 2: The Chemistry of Life</a:t>
            </a:r>
            <a:endParaRPr lang="en-US" dirty="0"/>
          </a:p>
        </p:txBody>
      </p:sp>
    </p:spTree>
    <p:extLst>
      <p:ext uri="{BB962C8B-B14F-4D97-AF65-F5344CB8AC3E}">
        <p14:creationId xmlns:p14="http://schemas.microsoft.com/office/powerpoint/2010/main" val="1388085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 The Nature of Matter</a:t>
            </a:r>
            <a:endParaRPr lang="en-US" dirty="0"/>
          </a:p>
        </p:txBody>
      </p:sp>
      <p:sp>
        <p:nvSpPr>
          <p:cNvPr id="3" name="Content Placeholder 2"/>
          <p:cNvSpPr>
            <a:spLocks noGrp="1"/>
          </p:cNvSpPr>
          <p:nvPr>
            <p:ph idx="1"/>
          </p:nvPr>
        </p:nvSpPr>
        <p:spPr/>
        <p:txBody>
          <a:bodyPr/>
          <a:lstStyle/>
          <a:p>
            <a:r>
              <a:rPr lang="en-US" dirty="0" smtClean="0"/>
              <a:t>Atoms and subatomic particles</a:t>
            </a:r>
          </a:p>
          <a:p>
            <a:pPr lvl="1"/>
            <a:r>
              <a:rPr lang="en-US" dirty="0" smtClean="0"/>
              <a:t>Protons and neutrons in the nucleus</a:t>
            </a:r>
          </a:p>
          <a:p>
            <a:pPr lvl="1"/>
            <a:r>
              <a:rPr lang="en-US" dirty="0" smtClean="0"/>
              <a:t>Electrons outside the nucleus</a:t>
            </a:r>
          </a:p>
          <a:p>
            <a:pPr marL="365760" lvl="1" indent="0">
              <a:buNone/>
            </a:pPr>
            <a:endParaRPr lang="en-US" dirty="0" smtClean="0"/>
          </a:p>
        </p:txBody>
      </p:sp>
      <p:pic>
        <p:nvPicPr>
          <p:cNvPr id="3074" name="Picture 2" descr="http://cdn.zmescience.com/wp-content/uploads/2012/06/at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6195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3512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2.1 The Nature of Matter</a:t>
            </a:r>
          </a:p>
        </p:txBody>
      </p:sp>
      <p:sp>
        <p:nvSpPr>
          <p:cNvPr id="3" name="Content Placeholder 2"/>
          <p:cNvSpPr>
            <a:spLocks noGrp="1"/>
          </p:cNvSpPr>
          <p:nvPr>
            <p:ph idx="1"/>
          </p:nvPr>
        </p:nvSpPr>
        <p:spPr/>
        <p:txBody>
          <a:bodyPr/>
          <a:lstStyle/>
          <a:p>
            <a:r>
              <a:rPr lang="en-US" dirty="0" smtClean="0"/>
              <a:t>Atoms</a:t>
            </a:r>
          </a:p>
          <a:p>
            <a:endParaRPr lang="en-US" dirty="0"/>
          </a:p>
        </p:txBody>
      </p:sp>
      <p:pic>
        <p:nvPicPr>
          <p:cNvPr id="6146" name="Picture 2" descr="http://scienceforkids.kidipede.com/chemistry/atoms/pictures/hel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2895600"/>
            <a:ext cx="2757235" cy="1676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43000" y="4876800"/>
            <a:ext cx="3348994" cy="646331"/>
          </a:xfrm>
          <a:prstGeom prst="rect">
            <a:avLst/>
          </a:prstGeom>
          <a:noFill/>
        </p:spPr>
        <p:txBody>
          <a:bodyPr wrap="none" rtlCol="0">
            <a:spAutoFit/>
          </a:bodyPr>
          <a:lstStyle/>
          <a:p>
            <a:r>
              <a:rPr lang="en-US" dirty="0" smtClean="0"/>
              <a:t>Helium atom</a:t>
            </a:r>
          </a:p>
          <a:p>
            <a:r>
              <a:rPr lang="en-US" dirty="0" smtClean="0"/>
              <a:t>Element #2 in periodic table</a:t>
            </a:r>
            <a:endParaRPr lang="en-US" dirty="0"/>
          </a:p>
        </p:txBody>
      </p:sp>
      <p:pic>
        <p:nvPicPr>
          <p:cNvPr id="6148" name="Picture 4" descr="http://www.chemicalelements.com/bohr/b001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600325"/>
            <a:ext cx="2295525" cy="22764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05400" y="5056909"/>
            <a:ext cx="3477234" cy="646331"/>
          </a:xfrm>
          <a:prstGeom prst="rect">
            <a:avLst/>
          </a:prstGeom>
          <a:noFill/>
        </p:spPr>
        <p:txBody>
          <a:bodyPr wrap="none" rtlCol="0">
            <a:spAutoFit/>
          </a:bodyPr>
          <a:lstStyle/>
          <a:p>
            <a:r>
              <a:rPr lang="en-US" dirty="0" smtClean="0"/>
              <a:t>Sodium atom</a:t>
            </a:r>
          </a:p>
          <a:p>
            <a:r>
              <a:rPr lang="en-US" dirty="0" smtClean="0"/>
              <a:t>Element #11 in periodic table</a:t>
            </a:r>
            <a:endParaRPr lang="en-US" dirty="0"/>
          </a:p>
        </p:txBody>
      </p:sp>
    </p:spTree>
    <p:extLst>
      <p:ext uri="{BB962C8B-B14F-4D97-AF65-F5344CB8AC3E}">
        <p14:creationId xmlns:p14="http://schemas.microsoft.com/office/powerpoint/2010/main" val="34494342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2.1 The Nature of Matter</a:t>
            </a:r>
          </a:p>
        </p:txBody>
      </p:sp>
      <p:sp>
        <p:nvSpPr>
          <p:cNvPr id="3" name="Content Placeholder 2"/>
          <p:cNvSpPr>
            <a:spLocks noGrp="1"/>
          </p:cNvSpPr>
          <p:nvPr>
            <p:ph idx="1"/>
          </p:nvPr>
        </p:nvSpPr>
        <p:spPr/>
        <p:txBody>
          <a:bodyPr/>
          <a:lstStyle/>
          <a:p>
            <a:r>
              <a:rPr lang="en-US" dirty="0" smtClean="0"/>
              <a:t>Isotopes</a:t>
            </a:r>
          </a:p>
          <a:p>
            <a:r>
              <a:rPr lang="en-US" dirty="0" smtClean="0"/>
              <a:t>Atoms of an element that have a different number of neutrons</a:t>
            </a:r>
          </a:p>
          <a:p>
            <a:r>
              <a:rPr lang="en-US" dirty="0" smtClean="0"/>
              <a:t>Same chemical properties, same number of protons and electrons</a:t>
            </a:r>
          </a:p>
          <a:p>
            <a:endParaRPr lang="en-US" dirty="0"/>
          </a:p>
        </p:txBody>
      </p:sp>
      <p:pic>
        <p:nvPicPr>
          <p:cNvPr id="1026" name="Picture 2" descr="http://images.tutorcircle.com/cms/images/44/isotopes-of-carb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383418"/>
            <a:ext cx="3514725" cy="2065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375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81000"/>
            <a:ext cx="7024744" cy="1143000"/>
          </a:xfrm>
        </p:spPr>
        <p:txBody>
          <a:bodyPr/>
          <a:lstStyle/>
          <a:p>
            <a:r>
              <a:rPr lang="en-US" dirty="0"/>
              <a:t>2.1 The Nature of Matter</a:t>
            </a:r>
          </a:p>
        </p:txBody>
      </p:sp>
      <p:sp>
        <p:nvSpPr>
          <p:cNvPr id="3" name="Content Placeholder 2"/>
          <p:cNvSpPr>
            <a:spLocks noGrp="1"/>
          </p:cNvSpPr>
          <p:nvPr>
            <p:ph idx="1"/>
          </p:nvPr>
        </p:nvSpPr>
        <p:spPr>
          <a:xfrm>
            <a:off x="1043492" y="1676988"/>
            <a:ext cx="6777317" cy="3508977"/>
          </a:xfrm>
        </p:spPr>
        <p:txBody>
          <a:bodyPr/>
          <a:lstStyle/>
          <a:p>
            <a:r>
              <a:rPr lang="en-US" dirty="0" smtClean="0"/>
              <a:t>Radioactive isotopes</a:t>
            </a:r>
          </a:p>
          <a:p>
            <a:r>
              <a:rPr lang="en-US" dirty="0" smtClean="0"/>
              <a:t>Some isotopes have unstable nuclei; the nucleus breaks down and subatomic particles and/or electromagnetic radiation</a:t>
            </a:r>
          </a:p>
          <a:p>
            <a:r>
              <a:rPr lang="en-US" dirty="0" smtClean="0"/>
              <a:t>Used as tracers in the body or in an ecosystem, radiation therapy, radiocarbon dating</a:t>
            </a:r>
            <a:endParaRPr lang="en-US" dirty="0"/>
          </a:p>
        </p:txBody>
      </p:sp>
      <p:pic>
        <p:nvPicPr>
          <p:cNvPr id="2050" name="Picture 2" descr="http://chem103csu.wikispaces.com/file/view/radioactive-atom.gif/332029976/radioactive-ato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572000"/>
            <a:ext cx="2896721" cy="1790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34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2.1 The Nature of Matter</a:t>
            </a:r>
          </a:p>
        </p:txBody>
      </p:sp>
      <p:sp>
        <p:nvSpPr>
          <p:cNvPr id="3" name="Content Placeholder 2"/>
          <p:cNvSpPr>
            <a:spLocks noGrp="1"/>
          </p:cNvSpPr>
          <p:nvPr>
            <p:ph idx="1"/>
          </p:nvPr>
        </p:nvSpPr>
        <p:spPr/>
        <p:txBody>
          <a:bodyPr/>
          <a:lstStyle/>
          <a:p>
            <a:r>
              <a:rPr lang="en-US" dirty="0" smtClean="0"/>
              <a:t>Chemical Compound</a:t>
            </a:r>
          </a:p>
          <a:p>
            <a:r>
              <a:rPr lang="en-US" dirty="0" smtClean="0"/>
              <a:t>Elements combine with other elements to form compounds</a:t>
            </a:r>
          </a:p>
          <a:p>
            <a:r>
              <a:rPr lang="en-US" dirty="0" smtClean="0"/>
              <a:t>Named by chemical formulas</a:t>
            </a:r>
          </a:p>
          <a:p>
            <a:r>
              <a:rPr lang="en-US" dirty="0" smtClean="0"/>
              <a:t>Ex H</a:t>
            </a:r>
            <a:r>
              <a:rPr lang="en-US" baseline="-25000" dirty="0" smtClean="0"/>
              <a:t>2</a:t>
            </a:r>
            <a:r>
              <a:rPr lang="en-US" dirty="0" smtClean="0"/>
              <a:t>O, CO</a:t>
            </a:r>
            <a:r>
              <a:rPr lang="en-US" baseline="-25000" dirty="0" smtClean="0"/>
              <a:t>2</a:t>
            </a:r>
            <a:r>
              <a:rPr lang="en-US" dirty="0" smtClean="0"/>
              <a:t>, </a:t>
            </a:r>
            <a:r>
              <a:rPr lang="en-US" dirty="0" err="1" smtClean="0"/>
              <a:t>NaCl</a:t>
            </a:r>
            <a:endParaRPr lang="en-US" dirty="0" smtClean="0"/>
          </a:p>
          <a:p>
            <a:r>
              <a:rPr lang="en-US" dirty="0" smtClean="0"/>
              <a:t>Atoms in a compound are held together by chemical bonds (ionic or covalent)-Intramolecular</a:t>
            </a:r>
            <a:endParaRPr lang="en-US" dirty="0"/>
          </a:p>
        </p:txBody>
      </p:sp>
    </p:spTree>
    <p:extLst>
      <p:ext uri="{BB962C8B-B14F-4D97-AF65-F5344CB8AC3E}">
        <p14:creationId xmlns:p14="http://schemas.microsoft.com/office/powerpoint/2010/main" val="3265736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What discoveries lie in the future?</a:t>
            </a:r>
            <a:endParaRPr lang="en-US" dirty="0"/>
          </a:p>
        </p:txBody>
      </p:sp>
      <p:sp>
        <p:nvSpPr>
          <p:cNvPr id="3" name="Content Placeholder 2"/>
          <p:cNvSpPr>
            <a:spLocks noGrp="1"/>
          </p:cNvSpPr>
          <p:nvPr>
            <p:ph idx="1"/>
          </p:nvPr>
        </p:nvSpPr>
        <p:spPr/>
        <p:txBody>
          <a:bodyPr>
            <a:normAutofit fontScale="92500"/>
          </a:bodyPr>
          <a:lstStyle/>
          <a:p>
            <a:r>
              <a:rPr lang="en-US" dirty="0" smtClean="0"/>
              <a:t>Can new tools and techniques for studying DNA allow us to cure or prevent diseases?</a:t>
            </a:r>
          </a:p>
          <a:p>
            <a:r>
              <a:rPr lang="en-US" dirty="0" smtClean="0"/>
              <a:t>How will we respond to new information about humanity’s complicated effects on the natural world?</a:t>
            </a:r>
          </a:p>
          <a:p>
            <a:r>
              <a:rPr lang="en-US" dirty="0" smtClean="0"/>
              <a:t>How will studying the smallest systems (molecules) affect our understanding of the largest biological systems (ecosystems)?</a:t>
            </a:r>
            <a:endParaRPr lang="en-US" dirty="0"/>
          </a:p>
        </p:txBody>
      </p:sp>
    </p:spTree>
    <p:extLst>
      <p:ext uri="{BB962C8B-B14F-4D97-AF65-F5344CB8AC3E}">
        <p14:creationId xmlns:p14="http://schemas.microsoft.com/office/powerpoint/2010/main" val="230150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2.1 The Nature of Matter</a:t>
            </a:r>
          </a:p>
        </p:txBody>
      </p:sp>
      <p:sp>
        <p:nvSpPr>
          <p:cNvPr id="3" name="Content Placeholder 2"/>
          <p:cNvSpPr>
            <a:spLocks noGrp="1"/>
          </p:cNvSpPr>
          <p:nvPr>
            <p:ph idx="1"/>
          </p:nvPr>
        </p:nvSpPr>
        <p:spPr/>
        <p:txBody>
          <a:bodyPr>
            <a:normAutofit fontScale="92500"/>
          </a:bodyPr>
          <a:lstStyle/>
          <a:p>
            <a:r>
              <a:rPr lang="en-US" dirty="0" smtClean="0"/>
              <a:t>Chemical Bonds</a:t>
            </a:r>
          </a:p>
          <a:p>
            <a:r>
              <a:rPr lang="en-US" dirty="0" smtClean="0"/>
              <a:t>Ionic-bond forms when one of more electrons are transferred from one atom to another, resulting in 2 charged atoms called ions. Opposite charges attract each other. Occurs between a metal and a nonmetal Ex </a:t>
            </a:r>
            <a:r>
              <a:rPr lang="en-US" dirty="0" err="1" smtClean="0"/>
              <a:t>NaCl</a:t>
            </a:r>
            <a:endParaRPr lang="en-US" dirty="0" smtClean="0"/>
          </a:p>
          <a:p>
            <a:r>
              <a:rPr lang="en-US" dirty="0" smtClean="0"/>
              <a:t>Covalent-bond formed when electrons are shared between 2 atoms. Occurs between 2 non-metals Ex CH</a:t>
            </a:r>
            <a:r>
              <a:rPr lang="en-US" baseline="-25000" dirty="0" smtClean="0"/>
              <a:t>4</a:t>
            </a:r>
          </a:p>
        </p:txBody>
      </p:sp>
    </p:spTree>
    <p:extLst>
      <p:ext uri="{BB962C8B-B14F-4D97-AF65-F5344CB8AC3E}">
        <p14:creationId xmlns:p14="http://schemas.microsoft.com/office/powerpoint/2010/main" val="780309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2.1 The Nature of Matter</a:t>
            </a:r>
          </a:p>
        </p:txBody>
      </p:sp>
      <p:sp>
        <p:nvSpPr>
          <p:cNvPr id="3" name="Content Placeholder 2"/>
          <p:cNvSpPr>
            <a:spLocks noGrp="1"/>
          </p:cNvSpPr>
          <p:nvPr>
            <p:ph idx="1"/>
          </p:nvPr>
        </p:nvSpPr>
        <p:spPr/>
        <p:txBody>
          <a:bodyPr/>
          <a:lstStyle/>
          <a:p>
            <a:endParaRPr lang="en-US" dirty="0"/>
          </a:p>
        </p:txBody>
      </p:sp>
      <p:sp>
        <p:nvSpPr>
          <p:cNvPr id="4" name="AutoShape 2" descr="data:image/jpeg;base64,/9j/4AAQSkZJRgABAQAAAQABAAD/2wCEAAkGBxMTEhUUExQVFhUWGRgVGBYWGBkZGhsYGRgYGBghHBcYHSkgHBslHxwcIjEiJSktLi4uGCAzRDMsOyktLisBCgoKDg0OGxAQGy4lICYtNDQuLzg3NDQsLy0sNDQwNCwsLC80LCwyLC80LCwsLzUvLCwvMCwsLC40LCwsNzQsLP/AABEIANMA7wMBEQACEQEDEQH/xAAbAAEAAgMBAQAAAAAAAAAAAAAABAYCAwUHAf/EAD8QAAIBAgQEBAMGBAUDBQEAAAECEQADBBIhMQUTQVEGImFxBzKBFEJSYnKRIzOCoRVzkqLBNFPRQ7KzwvAW/8QAGwEBAAIDAQEAAAAAAAAAAAAAAAMFAQIEBgf/xAA2EQACAgECBAMGBQQBBQAAAAAAAQIRAwQxBRIhQVFhcRMUgZGh8CJSweHxMkKx0QYVIyQzov/aAAwDAQACEQMRAD8A9xoD4TGp2oCJ9sLfykzjo5OVPodWb0IWD3oALN473FHoqbfViZPr/bpQAYS4Nr7n9a2z+2VVoBmvLuFuD8vkaP0mVY+uZd/TUDbh8UrkjZhuh0Ye47eokHoTQG+gFAKAUAoBQCgFAKA04jFKkA6sdlGrH2H/ADsOsUBUviHgOIYnCZcH/CfOrFVu5bjJBlS2irqQYDEab1bcGz6XDqObUq414XT8aI8ik1+EneEuFYu3hLKYrEXOcoOaOW3UkAu6sWIECZrn4llwZdTOeBVF7dvobQTS6lY8SeCeI3eKWcVaxKm2htkZmKsgXLnGVVg5oJ0gGYIAq20XFNJh4fLTzhcmn6NvZ32r6brqRyhJztHoH2wp/NXKPxqcyf1GAV66kZdvNJivNkxLBnagPtAKAUAoBQCgFAKAxu3AoLMQAASSdgBqTQEZbRuHM8hfu2z17FvXsNh77AS6AUBjccKCSQANSToB9ayk26QPqsCAQZB1BHajTTpg1YjDhwJkEahgYIPof+NjsZFYBjYvmcjxniRGzKIEj9xI6SO4JAkUAoBQCgFAKAUBHxN4yESM5111CjqSAR9BOp9iQBlh8MEnck7sxkn69B6CAOgFAbqAUBhzVzZcwzROWRMbTG8Vnldc1dAZ1gEJ7Rt+a3qsy1vU+5Tt3KgaxoASZAl23DAMpBBAII1BB1BB7UBlQCgFAKAUAoBQEO5/EuBfu2yGbsXjyr9BD+5Q96AmUBrv3wgk+wABJJ7ADUn/AMUB5t4g8F8QxHFbWMS8tu0rWyBnOe2qhc4ChSpLQTEkGYOlel0fFdJh4fLTzg3Jp+jvZt+X6dCGUJOdnd8c+E7uPwhtW8U85g658mRisiGNtAY19YIBjSq7hOujodT7ScbVV5q+68/0ZvkjzKkSfAvCWwGEtYW62ZlLEOJKEu5aFJ1XfYxJOk7CPiesjrNTLNFUnXr0VdRCPKqLPVebkfG2Sy+WA6nMpPcdCex2PoTQGeGvh1DCRPQ7g7EGNiDII7igNtAKAUAoBQGu/eCKWOwEmNT9B1PpQGrA2SAWf538zazHZQeyjT11O5NASaA4viJLmIw96xhmC3GRk5uaFRiIjMoJzew09DE9GkywxZ4TyK4ppteRiStUis/DXwji8DZdMRicudwUt2yjBdDOtxDqT0Hb1q145r8Gtyxlhi+i6vx/gjxQcV1ImO+HeIPFhj1v5kDpdKzlukoFUpIXJlIEdAQcug8wmx8bxx4b7pyfipry69/X9evkYeN8/MejYfEK4OU7GGHVWgGCOhgg/UHrXnCY20BDtfw7hT7ryydgw+dfr8wH69gKAmUAoBQCgFAKAUBD4WJTP1uE3PodFn1ChR9KA1+IOKfZcNexBUvykZ8o0mBtMGB3MGBrXRpNP7xnhiuuZ1ZiTpWVr4c+LDxMXLr2jbNoqgUHMnmBJIJA83Q9hH4jXfxfhfuGSMVLmTXxNMc+ZHX8SW2xGFxFtbosIUdOce4BDfpUGVJ3OsRoTxaLJ7PUQny81NdPElWOWT8Ed2VH4TcJOGt3LYxtu5cJzi0nmtgDQnzKryZHykRA363H/INR7zOORY3FLpb3fyvbt8SSWg1GmjeWLSPQDfV7b8wRknOJnKVAbQjXaGBGu2xrz0YuTSREVP4f/EK3xC49gI63LaZwzQc6AqpYhRCtJHl1Guhq64nwTJoMcckpJp9H5P8AVdN/oRwyKTovFUhIcjh3ErPPu4cXbRuBi4th1zgN5mlZmQxY7bEVM9PmWP2jg+Xxp18zFq6N1/jVlWZMxdl0ZbaPcIPYi2DB6wda5XkinR1w0WaUVKqT2baSfzaNf+MkathsSqxObIrf7Lbs/bZevvWPaeMWb+5p9I5YN+FtfVpL6k7BYxLq57bBlkjToRoQQdQR1B1FbxkpK0c2XDPFLlmqf319DfWxGa799UEuyqO7EAfuaw2lubQhKbqKtnJPFrOIKJafOvNVWdQcsqHuwHjK38sSBOjdJBrWGSM/6SbPpM2nr2qpvt3+K3Xx8ztVuc5598RviE3D71uwtlnNxA5uZogFisIIILiCddBI0NX/AArgnv2GWTn5adbX27+RFPJyuqLu11bdsZVPQKnUsdQNep6k+pNULVOiU8v+KHh9sRirDtjrNooolGLjIMxIZAoMn1MTHTYep4FrVp9POLxOVvdV16bO+xJHh2p1C58UW0ej4HFwqHmC7aeAt3SZOgzZYBk6SAI0BHWvMZIuMmpKn4GJ45Y5OM1TRwPiB4wt8MNm4UZ3ullyAwGVcsktGjKWEbzmI9RZ8K4TPiEpKMqUd367f4IJ5OQs3BuIriLFq+gIW6iuAdwGEwfUbVX6jBLBllilvF18jdO1ZVvivwXE4rCKuGfKyXA7LmyZhlZNG9C2x0OvYVZcE1em02dz1CtV0dXT9DTJFyXQ73hLA37GDs2sTc5t5Fh33nUkCTqYELJ3ia49fmxZtROeGPLFvovvx3NoppUzr1xmwoBQCgFAKAh8H/kWf8tP3yiaAlXIg5oywZnaOsz0rKu+m4OF4QxGFbDBcG1g5AAy2ssByPvBO569da6tXj1UZJ6lSt/mu/qaxcexw/HSv/hlnl5sg5Wcfkywub+rL9a6+DuHvH4t66ev8WXvAHBar8W9OvX+LKN4QW4cbY5U5s4Jj8P3/plmr7XOC08+favr2+p6fiTgtLk59q+vb60ez2v+ouf5doH/AFXY/wCf3FeLPnpXvCWJ4aMVibOC5C3BlLrbXLsSGgwAVBIELoCek1aa7HxB4oZNTzOPZt3+9vz3NIuF1Et1VZueEcG+GGOXiYNxgbVu4Lr388l1zTEA587AEGdpOu0+51XH9Fl0MsaX4nGuWtrVb7UvL5HPjhOGRSXbue5YbDpbUIiqijZVAAHsBXhUklSOvJknkk5Tbbfdm2smhysfhHR+fYUFoAuW9BzVG0N0uLJgnQyQehWOUWnzR+Pn+524csJw9jmfT+1/lfp+V9+63Xg/n/8AS4UAlryKwmbbGLoI0I5Xz5uwA10iZFY9tDx/38jP/TdU3Sg2vFf0+vNtXnfTvRB4jw18epW4rWLHTQc5xodQQeUn5fmOkhYKnSUHlVPovr+x04NTDh8uaDU5/wDwvT8z89l2vdZ3MXhMNiMNhuZateR+XaLAHMWRUIBM5j5wDuZYaya7sOjyyxOeODcY7tLovvuVebPLLkc8krkyw1CaFf49iMGuJw/2prAOW5y+dknPmtZSubY/NB967NNj1UoyeBSrvV18aNW49zqYn+danaLg9c0LH0jN/auM2PFPFK3Bi7/NnNnbfXQ6r9MsR6V7bRuDwQ5Nq/n6n0Th7g9NDk2r+fqXXwEtz/DsTmnIQ+Sf0ENA9/71Q8acPbKt66nmv+QuHvC5d66/odr4hX8EuFP23l65hazrmPMymMoAJHqdo30rn4dDWSyP3S7rrXTp530POz5a/EWHANbNq2bOXlZV5eSMuSBlygaZYiI6Vx5VNTl7S+a+t733vzNlt0NPGf5F2N8jZf1QcsesxFRmSbQCgFAKAUAoBQEPhZhCnW2xt/QQUn1yFSfU9KAz4lg1vWblppy3Ea20bw6lTHrBqTDleLJHJHdNP5GGrVFR8AeCk4XcvDmm4b+XIxXKITOSsSZaDM9RMDQ1acV4xLX8iceVR876v5GmPHyFpu4QjMFCujzmtPoPN80GDodSQQZJJkbGoTadoljJxdrcoXj3BY60ltuF4bknMVum0tvmEeXJGWf4czOx2kRXoeD5tLllJa6V/lt9PP4+BnVarUZYpSk2vUuvA+ZawttsSf4xVDeOkm6wAI8ogmYUAegHSqTU+y9tP2P9NuvTsaRuupX/AAb8OsPgb5xKNczspUWyQVthiCQDEsRGUEnafpZa7jmo1mBYciXm1u6+hpHEou0XaqYkIeAOZrj9C2Qe1vymfXNm+kUBMoBQCgMDaWZgT3gT+9YpG3NKqszrJqUHxl8P7WJxlrGtddQrWluWwJzAMApDT5IkTodAdjV5ouOZNLpZadRTu6fhfl3IpYlKVl+qjJSifED4dpxC6l/msjIoQoFBzqGLQCWGVtSJ13q84ZxyehxSxqKdu12p/rsRTxKTsuD2lu2oViBEKyxmRl0BGYEZlI2YHUQQdRVI3bslIGO4cLhm9hrV5oyh4X3Eh9Qo12LH0NS49RlxqoyaXkT4tVmxLlxzaXkymfDvDcW+1XFxwK4a2DlTKot8wMuTlgD5QJPbbqKv+MvhzwQlpnc2/O6783nf3RyKeWc3LI7ssHjjwjZ4mbVu4zqbJY50I8ocLKkEEEmFPoF9RNbw3iuXQSk8aTUt78tv8mZwUtyxcJ4emHsW7FuclpFRcxkkKIknua4tRmlnyyyy3bv5myVKiq/FfiOMs4RPsasXe6FYqmdgoVn0WD1XeNKs+CYNJmzuOqaquluk369DTI5JfhO94SxOIu4Oy+KTJfZZdYjWTEjoSIMdJiuLX48OPUTjgdwT6M2i211OvXGbCgFAKAUAoCHe/h3A/wB14V+wIByt/wDU/wBPagJlAa79lXEMJG/sRsQehHQjUUB5v4g8R8VscUtYe1Za5hy1sTyweYrZeYTcUAIVlhOgESZFek0Wg0GTh8suSdT699mtlXe+nrsupDKUlOlsTfiZ4j4hhrdo4Ow4zMQ75VuREZRlUmM2up7etQcD0ek1M5rUyql0V1fi78jOWUlsWngC3blmzexKxeZFYoRAtsV8wC7g6xqSRqNNaqdVDHDNOON3FN0/IkjddTrVAZI+MvFRCxnbResdyR2Xc/t1oDZh7IRQo2AjXc+pPUnegNlAKAUAoBQGF60GUqdiCD7GgNOCukgq/wA6aH8w6MB2b+xDDWKAk0BX/GFy/Ywt6/g0LXgAeWBIbUAsV3LKsnTUwBrAjt4fiw5dTCGaVRe7+/HY1m2l0OV8OePY7EYXPi7D585CvlW3mWBrkYjrIkCDHoa6uNabTafUcundququ6fhZrjk2upyPDPiPit/id7D3rTWrALyeWBygs5MtwiHLaanMDMgRXbr9BoMWghlxTubrvve/TtXwrZ9TWMpOVM9IsWFQQojqe5PUk7k+przZMbKAh4f+I5ufdWVT1mMzfWIHoCZ81ATKAUAoBQCgFAKAxdAQQQCCIIOoIO8igInNNr5zNvpcJ+UdnJ6dm7b7SwE2gFAKAUBoxGJCwN2PyoPmMb6dhI1OmooD5h7BnO8Fzppso/Cvp3O5PYAAASKAUAoBQCgFAKAj4mwTDIQHGxOxHUH0P9t/QgfcPiQxg+Vxuh39/VfUaUBvoBQCgPhNAQzcN3RDFvq4+8OyEHY/j7bbyAJiKAAAAANABsBQH2gFAKAUAoBQCgFAKAh/Ycv8pjb/ACgApP6On9JWZNAfM98fctN652Un2XIY9s31oD6cRePy2QP8y4F/bIH/ALxQDlXm+Z1t+lsZjP63ER6ZKA3YfDIk5RqdzuxjbMx1P1oDdQCgFAKAUBizgbkDpr3O1AZUAoBQGrEYdXAzDbUEEgg+jDUdtOmlAVD4i8Qx+EwvMwZNxs4VibQd0Ug+YZdNwBqp3q24NptNn1HJqXSrp1q34X8yPI2l0Oj4R4ri7uEtXMThyt1gZAIU6EgEo8ZSRBjXfptXPxHDhxamUMDuK2/nyNoNtWyq+O/E/F7GMs28Lh5tsoIAQ3BcYlgQzwApAiQDpvJBq34ToNBm0s56idST8apeNd7/AGXUjySkpUj0H7DmM3WL/l2T/QPm/qmIEa615omJlAKAUAoBQCgFAKAUAoBQCgOFgvEivdxNnIVfDzEnS4oAJIMaEEgEaxmXvUMcycpR8Cyy8NljxYst2p/Rvx9e3ozfZ4/a5Fm7cOTnWxdCCXIBUM3yiSFnVojbvWVljyqT7kcuH5fbTxY1fLKr270t3u+ys6Vi8rqHQhlYAhgZBB1BBqRNNWjjnCUJOMlTW5srJqKAUAoBQCgOZ4j4OuLw9ywxK5hKuvzJcUyjqQQcysARr0oCH4M4y+Issl8ZcTh2NjEJr867OJA8lxYcdIbcxNAd+gFAKAUBqfEoGCl1DHZSQCfYb1jmV0brFNx5knXj2MxcEkSJEEidQDtI+lZs15XV10MqGBQCgFAKAUAoBQCgFAKAUAoCn4vgF4pinRQt8X7l6wTlOZWs20ZTrorwRBI1APQVyyxSqTW92vkX2LX4VLFCbuHIoz36NSbT9Y2n0vpaM14dilt4RMjlFw4tXFtOiOLgVAM1yQeWPN/LMzrrTkmlFeXX1/16GHqNNLJmnatzuLabXLb2jtzbf1Ku3Q7XhnCvawli3cGV0RUYSDqBG4MRU2KLjBJldxDLDLqsmSDtNtr4nTqQ4xQCgFAKAUAoCn+LLRwd9OJ218oAs4wCdcPMi5lG72jrsSVLDoIAtyOCAQQQRII1BB2g0BlQCgFAUHh1jAPgrl3GLaN2bn2hmjmrczNKgnzAjQKB0jeuKKxPG3Or7+Nnp889dDWRx6Vy5enIv7XGl1fau7fqd7hMfbsRExyMLGaZib286z71ND/2P0X6lZqr9zx3+efp/aWCpyrFAKAUAoBQCgFAKAUAoBQCgFAKAUAoBQCgFAKAUAoDC9aV1KuoZWBVlYAggiCCDoQR0oCpeELhwl9+GXGJCKb2EY9cNIXIW6vaby9ypU0BcKAUAoCHc4TYa4LrWbZuDZyilvTzRNaPHFu66nRHV544/ZKb5fC3XyJC2FDFwoDMAC0akLMAnsJP71tSuyJ5JOKi30Wy9TZWTQUAoBQCgFAKAUAoBQCgFAKAUAoBQCgFAKAUAoBQCgFAV/xnwe5ftJcw5y4rDNzrDdCwBDI35LikqfcHpQEzw/xy3irFq8vlNwGbZ+ZHXS4jdmUyD7UB1KAUAoBQCgFAKAUAoBQCgFAKAUAoBQCgFAKAUAoBQCgFAKAUAoBQCgPFuIfbOG8cw73jODxN8w9tcqNdvILRa6uaBd0Un7pClgsyAB7TQCgFAKAUAoBQCgFAKAUAoBQCgFAKAUAoBQCgFAKAUAoBQCgFAKAUBE4pw63iLTWrq5kb6EEGVKsNVYGCGGoIBoCXQCgFAKAUAoBQCgFAKAUAoBQCgFAKAUAoBQCgFAKA1YjEKkZjE6AdSd4AGpPoKA0c283yotsd7hzN/oQxr+se3SgBw1073iP0Io/fOG/tFAOReG11T2L25P1ysoP0AoB9rdf5luB+JGzqPeQG/ZSPWgJVu4GAKkEHUEGQR6EUBlQCgFAKAUAoBQCgFARHxkkrbXOw0JBhVP5n7+gBI001oCgcW4Lxh+LW71u6Vw0oSBdm2qgDOptkqXJ16dd9K9JptVw6PDpY5xXtKfbrfZ35epC4z57Wxdsfw681u4tvE3FdkZVLLbIVmUgGFQHQmRr0615/DKMMkZTVpNWvFeHxJXsU74aeFuIYA3+e9u4twghea58wLZn1Q6tPueuwq845xHS6v2fsI1W7qunSl8Pp2I8UJRuy+4fGKxykFH3yNAaPSCQw9VJHSvPkpIoBQCgFAKAUAoBQCgNGJxGWFAl2nKvtEk9lEiT6jqRQDD4bKcxOZzuxAmOwA2X0/eTJoDfQCgFAKAi3LBUl7Y1OrJOjeonQP69dj0IA3WLwdQymQZ/cGCCOhBkEHYigNlAKAUAoBQCgFAQtbp0JFruCQXPoRqE9t/b5gJaIAAAAANABoB9KAyoBQCgNWIsK4hh+xIIPcMNQfUUBqtXSrBHMz8jbZokkGNM4AnSJEkDQwBKoBQCgFAKAUAoDG44UEkwACSewG9AR8Ch1uMIZ4MHdVjyr9NyO7NQEqgObxl2e1dtWSReZGVWEfw2ZSFZpOgBIMakwYBqXBOMMsZTVpNWvFeBh7FN+GfhHH4Ln8++kXCpVQWuSwLZm1jKTI9T1iBV3xziOl1nJ7CNNbuq6dKXw+nYjxQlG7I3iXwdxG7xS1i7d9WtIbZABKMiqV5iqhMNmgnUwZgwKk0XFNHi4fLTzhcnfbdvZ32r6brqYlCTnaPSLF9XEqdtCOoPYjoa82TG2gIb/AMO4D9y5Cn0fXKfZvlPqE01NATKAUAoBQCgFARMcxYraXTPJYjQhB80EdTIUag6kj5aAlKoAgCANABQHy5cCgsxAAEkkwABvJOwoDzv4l+GMbxE4dsK2RLRJi4xTzGCtwBQTpEaww6DU16DgfEtNo1kWaNt96vp3X3v3IssJSqizY/hWLbBNYXErzjZ5YulCsvkylpVpWT1A0mY0qrw58UdWsso/g5r5fK9vOvqbtPlo4Hww4DiuHWrlvGOMrsptgHMiHzZvMdQXJGkRoNZaKsOO8Q0+syRlhjVLq9r8PkaYoOK6l/qjJTVirGdSJg9GG4PQj1FAY4O+XWSIYEqw7MNDHWDuCdwQetAb6AUAoBQCgFAQ+KaqLf8A3GCHtl1Zx9VVh7kUBMoCm/EDx9b4by0Ntrly4GYAEAKo0kk769B2Oo0m44XwfJr1KUZJJfVkc8iiWLB4q2MOl1CWV1W4p2ZzcgjQ7Fiw00AnoKqsmOWObhLdOn8CROyhfFbheOvHDNaxSWVBMobwshW0IfMSC5A0MajoNTXoeAajTYlkWbHzN965unh5X8n32Rj3fNmf/ai3Xh+xd+G33S1aL3RfUhVa8uX5ogt5dCpbttOsiSKDPXtJVHlVvp4LwNpQlB8slTRyvHvihOGpbvlC7OwtZAYzKFZtWI0yn/3EdZHbwzhs9flcIuqVtkc58qs7PhzjNvGYa3iLUhLgJAbQghirA+xBH0rm1mlnpc0sM91/JtGXMrJPErea20RIGZZ2zKQyz6SBXMZN1m5mUMNiAf3E0BnQCgFAKA5Pizi5wmDvYhUzm2khe5JAE/lBMn0Brr0GmWp1EMLdJv7+Ph5msnSsoPwr8eYjH4u7bxCJPKDK1tSAoR9QQSd8/wDtq945wXDo8McuJvemn/ldCLFkcnTPUyYry5OUXwp4/s8SxbWEtuq21NxC3/qZWUAkD5YkEAzM9Iq64jwTLosMcs5J26a8H+pHDIpOi4X7zFuXb0MSznULOwjqx3jYRJ3ANKSHmfw84bjLeNvm/wAQtuHDBVF5LpuvIIPLmVAAMxB6CBrXqeM59Nl0sFhxOLXflql4X3v76mVo9Tjuc4SS8adHp+HvZ8yOAGGjLuCDMEflMH9jXljBS+EfEOyeINw7I5y3HtJdmQSgJIZSJEEFA0mcoJ3MXeTgeWGiWrclsnXk9uvxsjWVc3KXyqQkPK+OeFeKPxe5dw+K5Vtlzq+aQq5AmU2ToTI9tjM6V6jS8R4dDQLFlx3Luq367832+2xBKE3K0z1SvLk4oBQCgFAKAhY/57H+Yf8A4btATaArPjWxgT9mbGizkW6YN6ANbVwxJ6EhZGxgeld+hyayLlHS81tda8PvuayUf7jr4llLYciCpclSu2tq5lM7Zcs/2rhkmm09zY8p+Iz3DjXFyYAXljpkgbfWfrNes4Uoe7Ll+Pqe54IsfukXDfrfr90d34bu32XFi5mNgDSI3ytzMs9Yy1XcbUOeNb9/Tt+pVf8AIlj9pBr+qnfp2/Usvi98IMGP8S5WTy/MCRzcp+QAZp+aI1ifWuHhy1bzf+JfNXbw876Vtv3o8zPlr8R1eBG2cPZ5OTl5Fy5IyxHSNIrmzrIskva3zX1ve/MyqroTXiDO3We1RGSLwieRZzTPLSZ3nKJoCXQCgFAKA14iyrqyOoZGBVlYAggiCCDoQRW0JSjJSi6a2BW/A+FwCrd+xixm5lwXDaKkwLj5ASDIXKBA2ru12TWy5feubyv7/c0io/2loqvNys+ErGBFy+cOMPz89zm8srnC81sshdhEV36qetljgs/Ny/23dGkeW+hp8VPdGBxPLnNzGzlfwZxMdfkif6ulY4aoPUx5/t9i14Qsb1cPafD17ffieR2CwZck5pGXLM5p0iNZmvYSqnzbHvJ8vK+bbv4Ue8W83Ns5vm5NzN7zZnb1mvBzrmdbHzOdcz5duxwLVzhv+LAJyPtmS5ngDPm8kQYjPkzzGsTOlWU46/3NOXN7H6f7q9u1+ZF+Dm8y31Vm5Cuf9Qkf9u5m/wBVvLP+6PrQE2gFAKAUAoBQEPimii5/22Dntl1V/wBkLH3A9qAmUBUPiL4JHErdsc023tFiumYHNlkESPwjXpVvwni0uHyk1HmUvht8/EjyY+c7PBuHW1wlqwjMVtotsMYzBrek9gysvsCKrtRnefLLK95Nv5m6VKj5j8CLkC/h1v5flYZJ1/K5EesHp9BjHnyYv6JNE+HUZcN+zk1fgUTg3EeIniv2RsMbeBV2hFtgW1RczI/NC6y2U76nTvXodTptC+HLPz3laXfrfdV5ehzTzZcmVubb8y0+OvDNriKW8O7MrK3MzJEquVl8wIghjoBodCRopqq4bxLJocjnBJ2qaYnBSVHY8PcGt4PD28PazZLYIBYySSSzEnuSSe2tc+r1U9Vmlmybv+DaMeVUiRxK5lttESYRZ2zOQiz6SRXMZN1q3lUKNgAP2EUBnQCgFAKA1YqwHRkMw6lTGhgiDB71tCbhJSXZgpPw98DJw2/fi61xnVMpK5QELNpEmWBXU9iO9XPFeMy18YxcOWvj1/0R48fKXoiqQkKB4O+H6cNxj3uczrcU20lYylmUwxk5iY0MDURuRN7xLjk9bgjicEqdt+P+iKGLldl1xGHbNnQ6xDIflcdNYkMNQDtDGQfKVoiUo3jq1dwuH5uAwKreDgcxbdu4UUgyVUSSdhJXSavuEzhqc/s9XkfLWzdJvwsmz67VShyuba9Sx+Br9+5g7d7FqUvuCXzDKYViE8sDKI1j8x71X8SxYMWplDA7itu/1OeDbXU4/Cvh/hxjzxENcBZ3urbJGUs4ILHSYJJYLPUfprrycczz0fujSqkr70vp2+31NViXNzF5qmJDyrjXiLiy8XuW8PhzcsqAirk8hHLD5jejQy3eNhE16jS6Hhk9AsmWdT7u+q67ct/pffYglKfNSR6rXlycUAoBQCgFAYugIIIkEQR6GgI+BcibbGWSACd2WBDf8H1BoCVQHN4xbdLd27YE3gjMqQIuMqnIrD1gCQQfWNKlwRhLJGM3SbVvwXdmHsU34a+KuIYrn/a8O5CFcrKgtwTmzL/EYZogbajruKuuOaHSaXk93lbe6u/R/H69iPFKUrs0YDxTxS5xdsK1jl4eXGtuStsBir8wHLJgdxrEGpc3D9DHhqzxn+Ol3791Xl++xhTlz12PRsPYCDTc6ljux7k15smNtAQ2/iXAPuW9T6vqAPZd/cr2NATKAUAoBQCgFARMapBFxQSUnMBqWQ/MBHUQGHfLHWgJSMCAQQQdQRsRQHy7bDAhgCDuDqKA83+IPiPiWDxFi1hLZu2nAMlDcLNmI5eYa6AAydTO5g16Pg/D9FqcM5aidNedUvHzIck5J9DveNeO4uxgrl3D4a5zQF1bluEBIzNlRyWj2gbnQGq7henwZ9XHHmlUevlfgr7X+25vNtRtGPgLGYnGYRLuNXKZICZcodREOynXXWBoOsbRni2mwafUvHglcfnT8L+/AY22rZbqrDc04q/kUmJOyr1ZugH/AO9aA+YOxkWCZYksx7sTJ+nQDoAB0oDfQCgFAKAUAoBQGjE2M0EHK6zlaJ3iQR1UwJHoNiAQB8w+KBOVhlcCShIMgaSp6rqNfUSAdKAkUAoBQCgIj3y5K2zsSGuCCFjQgToX6dh12ggSLNoKAqiAP+dSSTqSTqSdSTQGdAKAUAoBQCgFAQ4NomATbP3QCSh6wBuvoNR7bASrVwMAykEHUEGQfYigMqAUAoDViMQqAFjuYA3JO8ADUn/xQGqzZZmzv0+RPwzuSdi5Gk9BIG5JAlUAoBQCgFAKAUAoBQGrEYdXADKDBkdwdpB3B13GtAaOTdX5XDj8NwQfo67R6qSY+tAfBiLw+ayD/lXAx+vMCf2JoBzr52tWwPzXDm+oVCJ9mNAffsbN/NfMOqKuVD7iSx9i0elASkQAAAAACABoABtAoDKgFAKAUAoBQCgFAKAi3MGJLIxRjqY2J/Mp0J9d9BrQHn/FfHeMs8VTAiwjoWRc2V1Zg4BzA5iAqzqYOx9q9Hp+D4MnDpaqU/xJP06dn5sheRqfKXy5jLsGLDyPxMgUx6qzN7eXtt087FW6JiifDvxxjOI3r1q5bS0tsFsyo2hzABDmb5tSdvunQV6HjXCMGixQnjm234116bquxDjyOT6noOHwiqc2rOdC7GWPp2A65QAPSvOkxIoBQCgFAKAUAoBQCgFAKA1Yq+EQsRIGulQ6jMsGKWSWyMpW6MFxinlxqLkwfYE6/tUa1cJezceqnt8r6/IzyvqbFxCFsoZc34ZE/tUqz4nP2akubwvr8jFPcww+KVywE6GNQR0FaYdTDM5KPZhqjfXQYFAKAUAoBQCgFAKAUAoDm8b4mLCq3La5cdhbtosZmYgmJOgEAkk9q1nPlRHknyLa32I2C41dLOl/DPZZUNxSGFy2yjQjmKIDT90jbWtIzd1JUaxyStqUa/x8z7w7xHhnS0Wu2bVy8lt+U1xc83ACogwSde2tZjlUkrZmGaLStpN9jtVISigFAKAUAoBQCgFAKAUAoCLxS2WtOAJJGgrj4hjlk004xVto2g6aIzYZlvJA8ks/6SVIP0O/71yS02SGrg4r8FuXo3Fr5Pf1s2tOPma0tuXQlSMrkkAAKAZAIjUzvPvUcceZ5YOUWqm7pLlSd9V3d3b+N0LVM6wUCYG+p96ulFK6W5GfayBQCgFAKAUAoBQCgFAKA4viPBXW5N6wFe5YcuLbNlDqyMjDNGjQ2hOmlR5It047ohyxk6lHdGGGuYy6bhuWhZt8solosjuzn7xZfKo6ASd5rC523apCLySbtUvDuS/DeGe1hMPbcZXS1bRhIMMqgESNDr2rbGmoJPwNsUXGCT8DpVuSCgFAKAUAoBQCgFAKAUAoBQCgFAKAUAoBQCgFAKAUAoBQCgFAKAUAoBQCgFAf/9k="/>
          <p:cNvSpPr>
            <a:spLocks noChangeAspect="1" noChangeArrowheads="1"/>
          </p:cNvSpPr>
          <p:nvPr/>
        </p:nvSpPr>
        <p:spPr bwMode="auto">
          <a:xfrm>
            <a:off x="155575" y="-1744663"/>
            <a:ext cx="4124325" cy="3648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MTEhUUExQVFhUWGRgVGBYWGBkZGhsYGRgYGBghHBcYHSkgHBslHxwcIjEiJSktLi4uGCAzRDMsOyktLisBCgoKDg0OGxAQGy4lICYtNDQuLzg3NDQsLy0sNDQwNCwsLC80LCwyLC80LCwsLzUvLCwvMCwsLC40LCwsNzQsLP/AABEIANMA7wMBEQACEQEDEQH/xAAbAAEAAgMBAQAAAAAAAAAAAAAABAYCAwUHAf/EAD8QAAIBAgQEBAMGBAUDBQEAAAECEQADBBIhMQUTQVEGImFxBzKBFEJSYnKRIzOCoRVzkqLBNFPRQ7KzwvAW/8QAGwEBAAIDAQEAAAAAAAAAAAAAAAMFAQIEBgf/xAA2EQACAgECBAMGBQQBBQAAAAAAAQIRAwQxBRIhQVFhcRMUgZGh8CJSweHxMkKx0QYVIyQzov/aAAwDAQACEQMRAD8A9xoD4TGp2oCJ9sLfykzjo5OVPodWb0IWD3oALN473FHoqbfViZPr/bpQAYS4Nr7n9a2z+2VVoBmvLuFuD8vkaP0mVY+uZd/TUDbh8UrkjZhuh0Ye47eokHoTQG+gFAKAUAoBQCgFAKA04jFKkA6sdlGrH2H/ADsOsUBUviHgOIYnCZcH/CfOrFVu5bjJBlS2irqQYDEab1bcGz6XDqObUq414XT8aI8ik1+EneEuFYu3hLKYrEXOcoOaOW3UkAu6sWIECZrn4llwZdTOeBVF7dvobQTS6lY8SeCeI3eKWcVaxKm2htkZmKsgXLnGVVg5oJ0gGYIAq20XFNJh4fLTzhcmn6NvZ32r6brqRyhJztHoH2wp/NXKPxqcyf1GAV66kZdvNJivNkxLBnagPtAKAUAoBQCgFAKAxu3AoLMQAASSdgBqTQEZbRuHM8hfu2z17FvXsNh77AS6AUBjccKCSQANSToB9ayk26QPqsCAQZB1BHajTTpg1YjDhwJkEahgYIPof+NjsZFYBjYvmcjxniRGzKIEj9xI6SO4JAkUAoBQCgFAKAUBHxN4yESM5111CjqSAR9BOp9iQBlh8MEnck7sxkn69B6CAOgFAbqAUBhzVzZcwzROWRMbTG8Vnldc1dAZ1gEJ7Rt+a3qsy1vU+5Tt3KgaxoASZAl23DAMpBBAII1BB1BB7UBlQCgFAKAUAoBQEO5/EuBfu2yGbsXjyr9BD+5Q96AmUBrv3wgk+wABJJ7ADUn/AMUB5t4g8F8QxHFbWMS8tu0rWyBnOe2qhc4ChSpLQTEkGYOlel0fFdJh4fLTzg3Jp+jvZt+X6dCGUJOdnd8c+E7uPwhtW8U85g658mRisiGNtAY19YIBjSq7hOujodT7ScbVV5q+68/0ZvkjzKkSfAvCWwGEtYW62ZlLEOJKEu5aFJ1XfYxJOk7CPiesjrNTLNFUnXr0VdRCPKqLPVebkfG2Sy+WA6nMpPcdCex2PoTQGeGvh1DCRPQ7g7EGNiDII7igNtAKAUAoBQGu/eCKWOwEmNT9B1PpQGrA2SAWf538zazHZQeyjT11O5NASaA4viJLmIw96xhmC3GRk5uaFRiIjMoJzew09DE9GkywxZ4TyK4ppteRiStUis/DXwji8DZdMRicudwUt2yjBdDOtxDqT0Hb1q145r8Gtyxlhi+i6vx/gjxQcV1ImO+HeIPFhj1v5kDpdKzlukoFUpIXJlIEdAQcug8wmx8bxx4b7pyfipry69/X9evkYeN8/MejYfEK4OU7GGHVWgGCOhgg/UHrXnCY20BDtfw7hT7ryydgw+dfr8wH69gKAmUAoBQCgFAKAUBD4WJTP1uE3PodFn1ChR9KA1+IOKfZcNexBUvykZ8o0mBtMGB3MGBrXRpNP7xnhiuuZ1ZiTpWVr4c+LDxMXLr2jbNoqgUHMnmBJIJA83Q9hH4jXfxfhfuGSMVLmTXxNMc+ZHX8SW2xGFxFtbosIUdOce4BDfpUGVJ3OsRoTxaLJ7PUQny81NdPElWOWT8Ed2VH4TcJOGt3LYxtu5cJzi0nmtgDQnzKryZHykRA363H/INR7zOORY3FLpb3fyvbt8SSWg1GmjeWLSPQDfV7b8wRknOJnKVAbQjXaGBGu2xrz0YuTSREVP4f/EK3xC49gI63LaZwzQc6AqpYhRCtJHl1Guhq64nwTJoMcckpJp9H5P8AVdN/oRwyKTovFUhIcjh3ErPPu4cXbRuBi4th1zgN5mlZmQxY7bEVM9PmWP2jg+Xxp18zFq6N1/jVlWZMxdl0ZbaPcIPYi2DB6wda5XkinR1w0WaUVKqT2baSfzaNf+MkathsSqxObIrf7Lbs/bZevvWPaeMWb+5p9I5YN+FtfVpL6k7BYxLq57bBlkjToRoQQdQR1B1FbxkpK0c2XDPFLlmqf319DfWxGa799UEuyqO7EAfuaw2lubQhKbqKtnJPFrOIKJafOvNVWdQcsqHuwHjK38sSBOjdJBrWGSM/6SbPpM2nr2qpvt3+K3Xx8ztVuc5598RviE3D71uwtlnNxA5uZogFisIIILiCddBI0NX/AArgnv2GWTn5adbX27+RFPJyuqLu11bdsZVPQKnUsdQNep6k+pNULVOiU8v+KHh9sRirDtjrNooolGLjIMxIZAoMn1MTHTYep4FrVp9POLxOVvdV16bO+xJHh2p1C58UW0ej4HFwqHmC7aeAt3SZOgzZYBk6SAI0BHWvMZIuMmpKn4GJ45Y5OM1TRwPiB4wt8MNm4UZ3ullyAwGVcsktGjKWEbzmI9RZ8K4TPiEpKMqUd367f4IJ5OQs3BuIriLFq+gIW6iuAdwGEwfUbVX6jBLBllilvF18jdO1ZVvivwXE4rCKuGfKyXA7LmyZhlZNG9C2x0OvYVZcE1em02dz1CtV0dXT9DTJFyXQ73hLA37GDs2sTc5t5Fh33nUkCTqYELJ3ia49fmxZtROeGPLFvovvx3NoppUzr1xmwoBQCgFAKAh8H/kWf8tP3yiaAlXIg5oywZnaOsz0rKu+m4OF4QxGFbDBcG1g5AAy2ssByPvBO569da6tXj1UZJ6lSt/mu/qaxcexw/HSv/hlnl5sg5Wcfkywub+rL9a6+DuHvH4t66ev8WXvAHBar8W9OvX+LKN4QW4cbY5U5s4Jj8P3/plmr7XOC08+favr2+p6fiTgtLk59q+vb60ez2v+ouf5doH/AFXY/wCf3FeLPnpXvCWJ4aMVibOC5C3BlLrbXLsSGgwAVBIELoCek1aa7HxB4oZNTzOPZt3+9vz3NIuF1Et1VZueEcG+GGOXiYNxgbVu4Lr388l1zTEA587AEGdpOu0+51XH9Fl0MsaX4nGuWtrVb7UvL5HPjhOGRSXbue5YbDpbUIiqijZVAAHsBXhUklSOvJknkk5Tbbfdm2smhysfhHR+fYUFoAuW9BzVG0N0uLJgnQyQehWOUWnzR+Pn+524csJw9jmfT+1/lfp+V9+63Xg/n/8AS4UAlryKwmbbGLoI0I5Xz5uwA10iZFY9tDx/38jP/TdU3Sg2vFf0+vNtXnfTvRB4jw18epW4rWLHTQc5xodQQeUn5fmOkhYKnSUHlVPovr+x04NTDh8uaDU5/wDwvT8z89l2vdZ3MXhMNiMNhuZateR+XaLAHMWRUIBM5j5wDuZYaya7sOjyyxOeODcY7tLovvuVebPLLkc8krkyw1CaFf49iMGuJw/2prAOW5y+dknPmtZSubY/NB967NNj1UoyeBSrvV18aNW49zqYn+danaLg9c0LH0jN/auM2PFPFK3Bi7/NnNnbfXQ6r9MsR6V7bRuDwQ5Nq/n6n0Th7g9NDk2r+fqXXwEtz/DsTmnIQ+Sf0ENA9/71Q8acPbKt66nmv+QuHvC5d66/odr4hX8EuFP23l65hazrmPMymMoAJHqdo30rn4dDWSyP3S7rrXTp530POz5a/EWHANbNq2bOXlZV5eSMuSBlygaZYiI6Vx5VNTl7S+a+t733vzNlt0NPGf5F2N8jZf1QcsesxFRmSbQCgFAKAUAoBQEPhZhCnW2xt/QQUn1yFSfU9KAz4lg1vWblppy3Ea20bw6lTHrBqTDleLJHJHdNP5GGrVFR8AeCk4XcvDmm4b+XIxXKITOSsSZaDM9RMDQ1acV4xLX8iceVR876v5GmPHyFpu4QjMFCujzmtPoPN80GDodSQQZJJkbGoTadoljJxdrcoXj3BY60ltuF4bknMVum0tvmEeXJGWf4czOx2kRXoeD5tLllJa6V/lt9PP4+BnVarUZYpSk2vUuvA+ZawttsSf4xVDeOkm6wAI8ogmYUAegHSqTU+y9tP2P9NuvTsaRuupX/AAb8OsPgb5xKNczspUWyQVthiCQDEsRGUEnafpZa7jmo1mBYciXm1u6+hpHEou0XaqYkIeAOZrj9C2Qe1vymfXNm+kUBMoBQCgMDaWZgT3gT+9YpG3NKqszrJqUHxl8P7WJxlrGtddQrWluWwJzAMApDT5IkTodAdjV5ouOZNLpZadRTu6fhfl3IpYlKVl+qjJSifED4dpxC6l/msjIoQoFBzqGLQCWGVtSJ13q84ZxyehxSxqKdu12p/rsRTxKTsuD2lu2oViBEKyxmRl0BGYEZlI2YHUQQdRVI3bslIGO4cLhm9hrV5oyh4X3Eh9Qo12LH0NS49RlxqoyaXkT4tVmxLlxzaXkymfDvDcW+1XFxwK4a2DlTKot8wMuTlgD5QJPbbqKv+MvhzwQlpnc2/O6783nf3RyKeWc3LI7ssHjjwjZ4mbVu4zqbJY50I8ocLKkEEEmFPoF9RNbw3iuXQSk8aTUt78tv8mZwUtyxcJ4emHsW7FuclpFRcxkkKIknua4tRmlnyyyy3bv5myVKiq/FfiOMs4RPsasXe6FYqmdgoVn0WD1XeNKs+CYNJmzuOqaquluk369DTI5JfhO94SxOIu4Oy+KTJfZZdYjWTEjoSIMdJiuLX48OPUTjgdwT6M2i211OvXGbCgFAKAUAoCHe/h3A/wB14V+wIByt/wDU/wBPagJlAa79lXEMJG/sRsQehHQjUUB5v4g8R8VscUtYe1Za5hy1sTyweYrZeYTcUAIVlhOgESZFek0Wg0GTh8suSdT699mtlXe+nrsupDKUlOlsTfiZ4j4hhrdo4Ow4zMQ75VuREZRlUmM2up7etQcD0ek1M5rUyql0V1fi78jOWUlsWngC3blmzexKxeZFYoRAtsV8wC7g6xqSRqNNaqdVDHDNOON3FN0/IkjddTrVAZI+MvFRCxnbResdyR2Xc/t1oDZh7IRQo2AjXc+pPUnegNlAKAUAoBQGF60GUqdiCD7GgNOCukgq/wA6aH8w6MB2b+xDDWKAk0BX/GFy/Ywt6/g0LXgAeWBIbUAsV3LKsnTUwBrAjt4fiw5dTCGaVRe7+/HY1m2l0OV8OePY7EYXPi7D585CvlW3mWBrkYjrIkCDHoa6uNabTafUcundququ6fhZrjk2upyPDPiPit/id7D3rTWrALyeWBygs5MtwiHLaanMDMgRXbr9BoMWghlxTubrvve/TtXwrZ9TWMpOVM9IsWFQQojqe5PUk7k+przZMbKAh4f+I5ufdWVT1mMzfWIHoCZ81ATKAUAoBQCgFAKAxdAQQQCCIIOoIO8igInNNr5zNvpcJ+UdnJ6dm7b7SwE2gFAKAUBoxGJCwN2PyoPmMb6dhI1OmooD5h7BnO8Fzppso/Cvp3O5PYAAASKAUAoBQCgFAKAj4mwTDIQHGxOxHUH0P9t/QgfcPiQxg+Vxuh39/VfUaUBvoBQCgPhNAQzcN3RDFvq4+8OyEHY/j7bbyAJiKAAAAANABsBQH2gFAKAUAoBQCgFAKAh/Ycv8pjb/ACgApP6On9JWZNAfM98fctN652Un2XIY9s31oD6cRePy2QP8y4F/bIH/ALxQDlXm+Z1t+lsZjP63ER6ZKA3YfDIk5RqdzuxjbMx1P1oDdQCgFAKAUBizgbkDpr3O1AZUAoBQGrEYdXAzDbUEEgg+jDUdtOmlAVD4i8Qx+EwvMwZNxs4VibQd0Ug+YZdNwBqp3q24NptNn1HJqXSrp1q34X8yPI2l0Oj4R4ri7uEtXMThyt1gZAIU6EgEo8ZSRBjXfptXPxHDhxamUMDuK2/nyNoNtWyq+O/E/F7GMs28Lh5tsoIAQ3BcYlgQzwApAiQDpvJBq34ToNBm0s56idST8apeNd7/AGXUjySkpUj0H7DmM3WL/l2T/QPm/qmIEa615omJlAKAUAoBQCgFAKAUAoBQCgOFgvEivdxNnIVfDzEnS4oAJIMaEEgEaxmXvUMcycpR8Cyy8NljxYst2p/Rvx9e3ozfZ4/a5Fm7cOTnWxdCCXIBUM3yiSFnVojbvWVljyqT7kcuH5fbTxY1fLKr270t3u+ys6Vi8rqHQhlYAhgZBB1BBqRNNWjjnCUJOMlTW5srJqKAUAoBQCgOZ4j4OuLw9ywxK5hKuvzJcUyjqQQcysARr0oCH4M4y+Issl8ZcTh2NjEJr867OJA8lxYcdIbcxNAd+gFAKAUBqfEoGCl1DHZSQCfYb1jmV0brFNx5knXj2MxcEkSJEEidQDtI+lZs15XV10MqGBQCgFAKAUAoBQCgFAKAUAoCn4vgF4pinRQt8X7l6wTlOZWs20ZTrorwRBI1APQVyyxSqTW92vkX2LX4VLFCbuHIoz36NSbT9Y2n0vpaM14dilt4RMjlFw4tXFtOiOLgVAM1yQeWPN/LMzrrTkmlFeXX1/16GHqNNLJmnatzuLabXLb2jtzbf1Ku3Q7XhnCvawli3cGV0RUYSDqBG4MRU2KLjBJldxDLDLqsmSDtNtr4nTqQ4xQCgFAKAUAoCn+LLRwd9OJ218oAs4wCdcPMi5lG72jrsSVLDoIAtyOCAQQQRII1BB2g0BlQCgFAUHh1jAPgrl3GLaN2bn2hmjmrczNKgnzAjQKB0jeuKKxPG3Or7+Nnp889dDWRx6Vy5enIv7XGl1fau7fqd7hMfbsRExyMLGaZib286z71ND/2P0X6lZqr9zx3+efp/aWCpyrFAKAUAoBQCgFAKAUAoBQCgFAKAUAoBQCgFAKAUAoDC9aV1KuoZWBVlYAggiCCDoQR0oCpeELhwl9+GXGJCKb2EY9cNIXIW6vaby9ypU0BcKAUAoCHc4TYa4LrWbZuDZyilvTzRNaPHFu66nRHV544/ZKb5fC3XyJC2FDFwoDMAC0akLMAnsJP71tSuyJ5JOKi30Wy9TZWTQUAoBQCgFAKAUAoBQCgFAKAUAoBQCgFAKAUAoBQCgFAV/xnwe5ftJcw5y4rDNzrDdCwBDI35LikqfcHpQEzw/xy3irFq8vlNwGbZ+ZHXS4jdmUyD7UB1KAUAoBQCgFAKAUAoBQCgFAKAUAoBQCgFAKAUAoBQCgFAKAUAoBQCgPFuIfbOG8cw73jODxN8w9tcqNdvILRa6uaBd0Un7pClgsyAB7TQCgFAKAUAoBQCgFAKAUAoBQCgFAKAUAoBQCgFAKAUAoBQCgFAKAUBE4pw63iLTWrq5kb6EEGVKsNVYGCGGoIBoCXQCgFAKAUAoBQCgFAKAUAoBQCgFAKAUAoBQCgFAKA1YjEKkZjE6AdSd4AGpPoKA0c283yotsd7hzN/oQxr+se3SgBw1073iP0Io/fOG/tFAOReG11T2L25P1ysoP0AoB9rdf5luB+JGzqPeQG/ZSPWgJVu4GAKkEHUEGQR6EUBlQCgFAKAUAoBQCgFARHxkkrbXOw0JBhVP5n7+gBI001oCgcW4Lxh+LW71u6Vw0oSBdm2qgDOptkqXJ16dd9K9JptVw6PDpY5xXtKfbrfZ35epC4z57Wxdsfw681u4tvE3FdkZVLLbIVmUgGFQHQmRr0615/DKMMkZTVpNWvFeHxJXsU74aeFuIYA3+e9u4twghea58wLZn1Q6tPueuwq845xHS6v2fsI1W7qunSl8Pp2I8UJRuy+4fGKxykFH3yNAaPSCQw9VJHSvPkpIoBQCgFAKAUAoBQCgNGJxGWFAl2nKvtEk9lEiT6jqRQDD4bKcxOZzuxAmOwA2X0/eTJoDfQCgFAKAi3LBUl7Y1OrJOjeonQP69dj0IA3WLwdQymQZ/cGCCOhBkEHYigNlAKAUAoBQCgFAQtbp0JFruCQXPoRqE9t/b5gJaIAAAAANABoB9KAyoBQCgNWIsK4hh+xIIPcMNQfUUBqtXSrBHMz8jbZokkGNM4AnSJEkDQwBKoBQCgFAKAUAoDG44UEkwACSewG9AR8Ch1uMIZ4MHdVjyr9NyO7NQEqgObxl2e1dtWSReZGVWEfw2ZSFZpOgBIMakwYBqXBOMMsZTVpNWvFeBh7FN+GfhHH4Ln8++kXCpVQWuSwLZm1jKTI9T1iBV3xziOl1nJ7CNNbuq6dKXw+nYjxQlG7I3iXwdxG7xS1i7d9WtIbZABKMiqV5iqhMNmgnUwZgwKk0XFNHi4fLTzhcnfbdvZ32r6brqYlCTnaPSLF9XEqdtCOoPYjoa82TG2gIb/AMO4D9y5Cn0fXKfZvlPqE01NATKAUAoBQCgFARMcxYraXTPJYjQhB80EdTIUag6kj5aAlKoAgCANABQHy5cCgsxAAEkkwABvJOwoDzv4l+GMbxE4dsK2RLRJi4xTzGCtwBQTpEaww6DU16DgfEtNo1kWaNt96vp3X3v3IssJSqizY/hWLbBNYXErzjZ5YulCsvkylpVpWT1A0mY0qrw58UdWsso/g5r5fK9vOvqbtPlo4Hww4DiuHWrlvGOMrsptgHMiHzZvMdQXJGkRoNZaKsOO8Q0+syRlhjVLq9r8PkaYoOK6l/qjJTVirGdSJg9GG4PQj1FAY4O+XWSIYEqw7MNDHWDuCdwQetAb6AUAoBQCgFAQ+KaqLf8A3GCHtl1Zx9VVh7kUBMoCm/EDx9b4by0Ntrly4GYAEAKo0kk769B2Oo0m44XwfJr1KUZJJfVkc8iiWLB4q2MOl1CWV1W4p2ZzcgjQ7Fiw00AnoKqsmOWObhLdOn8CROyhfFbheOvHDNaxSWVBMobwshW0IfMSC5A0MajoNTXoeAajTYlkWbHzN965unh5X8n32Rj3fNmf/ai3Xh+xd+G33S1aL3RfUhVa8uX5ogt5dCpbttOsiSKDPXtJVHlVvp4LwNpQlB8slTRyvHvihOGpbvlC7OwtZAYzKFZtWI0yn/3EdZHbwzhs9flcIuqVtkc58qs7PhzjNvGYa3iLUhLgJAbQghirA+xBH0rm1mlnpc0sM91/JtGXMrJPErea20RIGZZ2zKQyz6SBXMZN1m5mUMNiAf3E0BnQCgFAKA5Pizi5wmDvYhUzm2khe5JAE/lBMn0Brr0GmWp1EMLdJv7+Ph5msnSsoPwr8eYjH4u7bxCJPKDK1tSAoR9QQSd8/wDtq945wXDo8McuJvemn/ldCLFkcnTPUyYry5OUXwp4/s8SxbWEtuq21NxC3/qZWUAkD5YkEAzM9Iq64jwTLosMcs5J26a8H+pHDIpOi4X7zFuXb0MSznULOwjqx3jYRJ3ANKSHmfw84bjLeNvm/wAQtuHDBVF5LpuvIIPLmVAAMxB6CBrXqeM59Nl0sFhxOLXflql4X3v76mVo9Tjuc4SS8adHp+HvZ8yOAGGjLuCDMEflMH9jXljBS+EfEOyeINw7I5y3HtJdmQSgJIZSJEEFA0mcoJ3MXeTgeWGiWrclsnXk9uvxsjWVc3KXyqQkPK+OeFeKPxe5dw+K5Vtlzq+aQq5AmU2ToTI9tjM6V6jS8R4dDQLFlx3Luq367832+2xBKE3K0z1SvLk4oBQCgFAKAhY/57H+Yf8A4btATaArPjWxgT9mbGizkW6YN6ANbVwxJ6EhZGxgeld+hyayLlHS81tda8PvuayUf7jr4llLYciCpclSu2tq5lM7Zcs/2rhkmm09zY8p+Iz3DjXFyYAXljpkgbfWfrNes4Uoe7Ll+Pqe54IsfukXDfrfr90d34bu32XFi5mNgDSI3ytzMs9Yy1XcbUOeNb9/Tt+pVf8AIlj9pBr+qnfp2/Usvi98IMGP8S5WTy/MCRzcp+QAZp+aI1ifWuHhy1bzf+JfNXbw876Vtv3o8zPlr8R1eBG2cPZ5OTl5Fy5IyxHSNIrmzrIskva3zX1ve/MyqroTXiDO3We1RGSLwieRZzTPLSZ3nKJoCXQCgFAKA14iyrqyOoZGBVlYAggiCCDoQRW0JSjJSi6a2BW/A+FwCrd+xixm5lwXDaKkwLj5ASDIXKBA2ru12TWy5feubyv7/c0io/2loqvNys+ErGBFy+cOMPz89zm8srnC81sshdhEV36qetljgs/Ny/23dGkeW+hp8VPdGBxPLnNzGzlfwZxMdfkif6ulY4aoPUx5/t9i14Qsb1cPafD17ffieR2CwZck5pGXLM5p0iNZmvYSqnzbHvJ8vK+bbv4Ue8W83Ns5vm5NzN7zZnb1mvBzrmdbHzOdcz5duxwLVzhv+LAJyPtmS5ngDPm8kQYjPkzzGsTOlWU46/3NOXN7H6f7q9u1+ZF+Dm8y31Vm5Cuf9Qkf9u5m/wBVvLP+6PrQE2gFAKAUAoBQEPimii5/22Dntl1V/wBkLH3A9qAmUBUPiL4JHErdsc023tFiumYHNlkESPwjXpVvwni0uHyk1HmUvht8/EjyY+c7PBuHW1wlqwjMVtotsMYzBrek9gysvsCKrtRnefLLK95Nv5m6VKj5j8CLkC/h1v5flYZJ1/K5EesHp9BjHnyYv6JNE+HUZcN+zk1fgUTg3EeIniv2RsMbeBV2hFtgW1RczI/NC6y2U76nTvXodTptC+HLPz3laXfrfdV5ehzTzZcmVubb8y0+OvDNriKW8O7MrK3MzJEquVl8wIghjoBodCRopqq4bxLJocjnBJ2qaYnBSVHY8PcGt4PD28PazZLYIBYySSSzEnuSSe2tc+r1U9Vmlmybv+DaMeVUiRxK5lttESYRZ2zOQiz6SRXMZN1q3lUKNgAP2EUBnQCgFAKA1YqwHRkMw6lTGhgiDB71tCbhJSXZgpPw98DJw2/fi61xnVMpK5QELNpEmWBXU9iO9XPFeMy18YxcOWvj1/0R48fKXoiqQkKB4O+H6cNxj3uczrcU20lYylmUwxk5iY0MDURuRN7xLjk9bgjicEqdt+P+iKGLldl1xGHbNnQ6xDIflcdNYkMNQDtDGQfKVoiUo3jq1dwuH5uAwKreDgcxbdu4UUgyVUSSdhJXSavuEzhqc/s9XkfLWzdJvwsmz67VShyuba9Sx+Br9+5g7d7FqUvuCXzDKYViE8sDKI1j8x71X8SxYMWplDA7itu/1OeDbXU4/Cvh/hxjzxENcBZ3urbJGUs4ILHSYJJYLPUfprrycczz0fujSqkr70vp2+31NViXNzF5qmJDyrjXiLiy8XuW8PhzcsqAirk8hHLD5jejQy3eNhE16jS6Hhk9AsmWdT7u+q67ct/pffYglKfNSR6rXlycUAoBQCgFAYugIIIkEQR6GgI+BcibbGWSACd2WBDf8H1BoCVQHN4xbdLd27YE3gjMqQIuMqnIrD1gCQQfWNKlwRhLJGM3SbVvwXdmHsU34a+KuIYrn/a8O5CFcrKgtwTmzL/EYZogbajruKuuOaHSaXk93lbe6u/R/H69iPFKUrs0YDxTxS5xdsK1jl4eXGtuStsBir8wHLJgdxrEGpc3D9DHhqzxn+Ol3791Xl++xhTlz12PRsPYCDTc6ljux7k15smNtAQ2/iXAPuW9T6vqAPZd/cr2NATKAUAoBQCgFARMapBFxQSUnMBqWQ/MBHUQGHfLHWgJSMCAQQQdQRsRQHy7bDAhgCDuDqKA83+IPiPiWDxFi1hLZu2nAMlDcLNmI5eYa6AAydTO5g16Pg/D9FqcM5aidNedUvHzIck5J9DveNeO4uxgrl3D4a5zQF1bluEBIzNlRyWj2gbnQGq7henwZ9XHHmlUevlfgr7X+25vNtRtGPgLGYnGYRLuNXKZICZcodREOynXXWBoOsbRni2mwafUvHglcfnT8L+/AY22rZbqrDc04q/kUmJOyr1ZugH/AO9aA+YOxkWCZYksx7sTJ+nQDoAB0oDfQCgFAKAUAoBQGjE2M0EHK6zlaJ3iQR1UwJHoNiAQB8w+KBOVhlcCShIMgaSp6rqNfUSAdKAkUAoBQCgIj3y5K2zsSGuCCFjQgToX6dh12ggSLNoKAqiAP+dSSTqSTqSdSTQGdAKAUAoBQCgFAQ4NomATbP3QCSh6wBuvoNR7bASrVwMAykEHUEGQfYigMqAUAoDViMQqAFjuYA3JO8ADUn/xQGqzZZmzv0+RPwzuSdi5Gk9BIG5JAlUAoBQCgFAKAUAoBQGrEYdXADKDBkdwdpB3B13GtAaOTdX5XDj8NwQfo67R6qSY+tAfBiLw+ayD/lXAx+vMCf2JoBzr52tWwPzXDm+oVCJ9mNAffsbN/NfMOqKuVD7iSx9i0elASkQAAAAACABoABtAoDKgFAKAUAoBQCgFAKAi3MGJLIxRjqY2J/Mp0J9d9BrQHn/FfHeMs8VTAiwjoWRc2V1Zg4BzA5iAqzqYOx9q9Hp+D4MnDpaqU/xJP06dn5sheRqfKXy5jLsGLDyPxMgUx6qzN7eXtt087FW6JiifDvxxjOI3r1q5bS0tsFsyo2hzABDmb5tSdvunQV6HjXCMGixQnjm234116bquxDjyOT6noOHwiqc2rOdC7GWPp2A65QAPSvOkxIoBQCgFAKAUAoBQCgFAKA1Yq+EQsRIGulQ6jMsGKWSWyMpW6MFxinlxqLkwfYE6/tUa1cJezceqnt8r6/IzyvqbFxCFsoZc34ZE/tUqz4nP2akubwvr8jFPcww+KVywE6GNQR0FaYdTDM5KPZhqjfXQYFAKAUAoBQCgFAKAUAoDm8b4mLCq3La5cdhbtosZmYgmJOgEAkk9q1nPlRHknyLa32I2C41dLOl/DPZZUNxSGFy2yjQjmKIDT90jbWtIzd1JUaxyStqUa/x8z7w7xHhnS0Wu2bVy8lt+U1xc83ACogwSde2tZjlUkrZmGaLStpN9jtVISigFAKAUAoBQCgFAKAUAoCLxS2WtOAJJGgrj4hjlk004xVto2g6aIzYZlvJA8ks/6SVIP0O/71yS02SGrg4r8FuXo3Fr5Pf1s2tOPma0tuXQlSMrkkAAKAZAIjUzvPvUcceZ5YOUWqm7pLlSd9V3d3b+N0LVM6wUCYG+p96ulFK6W5GfayBQCgFAKAUAoBQCgFAKA4viPBXW5N6wFe5YcuLbNlDqyMjDNGjQ2hOmlR5It047ohyxk6lHdGGGuYy6bhuWhZt8solosjuzn7xZfKo6ASd5rC523apCLySbtUvDuS/DeGe1hMPbcZXS1bRhIMMqgESNDr2rbGmoJPwNsUXGCT8DpVuSCgFAKAUAoBQCgFAKAUAoBQCgFAKAUAoBQCgFAKAUAoBQCgFAKAUAoBQCgFAf/9k="/>
          <p:cNvSpPr>
            <a:spLocks noChangeAspect="1" noChangeArrowheads="1"/>
          </p:cNvSpPr>
          <p:nvPr/>
        </p:nvSpPr>
        <p:spPr bwMode="auto">
          <a:xfrm>
            <a:off x="307975" y="-1592263"/>
            <a:ext cx="4124325" cy="3648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MTEhUUExQVFhUWGRgVGBYWGBkZGhsYGRgYGBghHBcYHSkgHBslHxwcIjEiJSktLi4uGCAzRDMsOyktLisBCgoKDg0OGxAQGy4lICYtNDQuLzg3NDQsLy0sNDQwNCwsLC80LCwyLC80LCwsLzUvLCwvMCwsLC40LCwsNzQsLP/AABEIANMA7wMBEQACEQEDEQH/xAAbAAEAAgMBAQAAAAAAAAAAAAAABAYCAwUHAf/EAD8QAAIBAgQEBAMGBAUDBQEAAAECEQADBBIhMQUTQVEGImFxBzKBFEJSYnKRIzOCoRVzkqLBNFPRQ7KzwvAW/8QAGwEBAAIDAQEAAAAAAAAAAAAAAAMFAQIEBgf/xAA2EQACAgECBAMGBQQBBQAAAAAAAQIRAwQxBRIhQVFhcRMUgZGh8CJSweHxMkKx0QYVIyQzov/aAAwDAQACEQMRAD8A9xoD4TGp2oCJ9sLfykzjo5OVPodWb0IWD3oALN473FHoqbfViZPr/bpQAYS4Nr7n9a2z+2VVoBmvLuFuD8vkaP0mVY+uZd/TUDbh8UrkjZhuh0Ye47eokHoTQG+gFAKAUAoBQCgFAKA04jFKkA6sdlGrH2H/ADsOsUBUviHgOIYnCZcH/CfOrFVu5bjJBlS2irqQYDEab1bcGz6XDqObUq414XT8aI8ik1+EneEuFYu3hLKYrEXOcoOaOW3UkAu6sWIECZrn4llwZdTOeBVF7dvobQTS6lY8SeCeI3eKWcVaxKm2htkZmKsgXLnGVVg5oJ0gGYIAq20XFNJh4fLTzhcmn6NvZ32r6brqRyhJztHoH2wp/NXKPxqcyf1GAV66kZdvNJivNkxLBnagPtAKAUAoBQCgFAKAxu3AoLMQAASSdgBqTQEZbRuHM8hfu2z17FvXsNh77AS6AUBjccKCSQANSToB9ayk26QPqsCAQZB1BHajTTpg1YjDhwJkEahgYIPof+NjsZFYBjYvmcjxniRGzKIEj9xI6SO4JAkUAoBQCgFAKAUBHxN4yESM5111CjqSAR9BOp9iQBlh8MEnck7sxkn69B6CAOgFAbqAUBhzVzZcwzROWRMbTG8Vnldc1dAZ1gEJ7Rt+a3qsy1vU+5Tt3KgaxoASZAl23DAMpBBAII1BB1BB7UBlQCgFAKAUAoBQEO5/EuBfu2yGbsXjyr9BD+5Q96AmUBrv3wgk+wABJJ7ADUn/AMUB5t4g8F8QxHFbWMS8tu0rWyBnOe2qhc4ChSpLQTEkGYOlel0fFdJh4fLTzg3Jp+jvZt+X6dCGUJOdnd8c+E7uPwhtW8U85g658mRisiGNtAY19YIBjSq7hOujodT7ScbVV5q+68/0ZvkjzKkSfAvCWwGEtYW62ZlLEOJKEu5aFJ1XfYxJOk7CPiesjrNTLNFUnXr0VdRCPKqLPVebkfG2Sy+WA6nMpPcdCex2PoTQGeGvh1DCRPQ7g7EGNiDII7igNtAKAUAoBQGu/eCKWOwEmNT9B1PpQGrA2SAWf538zazHZQeyjT11O5NASaA4viJLmIw96xhmC3GRk5uaFRiIjMoJzew09DE9GkywxZ4TyK4ppteRiStUis/DXwji8DZdMRicudwUt2yjBdDOtxDqT0Hb1q145r8Gtyxlhi+i6vx/gjxQcV1ImO+HeIPFhj1v5kDpdKzlukoFUpIXJlIEdAQcug8wmx8bxx4b7pyfipry69/X9evkYeN8/MejYfEK4OU7GGHVWgGCOhgg/UHrXnCY20BDtfw7hT7ryydgw+dfr8wH69gKAmUAoBQCgFAKAUBD4WJTP1uE3PodFn1ChR9KA1+IOKfZcNexBUvykZ8o0mBtMGB3MGBrXRpNP7xnhiuuZ1ZiTpWVr4c+LDxMXLr2jbNoqgUHMnmBJIJA83Q9hH4jXfxfhfuGSMVLmTXxNMc+ZHX8SW2xGFxFtbosIUdOce4BDfpUGVJ3OsRoTxaLJ7PUQny81NdPElWOWT8Ed2VH4TcJOGt3LYxtu5cJzi0nmtgDQnzKryZHykRA363H/INR7zOORY3FLpb3fyvbt8SSWg1GmjeWLSPQDfV7b8wRknOJnKVAbQjXaGBGu2xrz0YuTSREVP4f/EK3xC49gI63LaZwzQc6AqpYhRCtJHl1Guhq64nwTJoMcckpJp9H5P8AVdN/oRwyKTovFUhIcjh3ErPPu4cXbRuBi4th1zgN5mlZmQxY7bEVM9PmWP2jg+Xxp18zFq6N1/jVlWZMxdl0ZbaPcIPYi2DB6wda5XkinR1w0WaUVKqT2baSfzaNf+MkathsSqxObIrf7Lbs/bZevvWPaeMWb+5p9I5YN+FtfVpL6k7BYxLq57bBlkjToRoQQdQR1B1FbxkpK0c2XDPFLlmqf319DfWxGa799UEuyqO7EAfuaw2lubQhKbqKtnJPFrOIKJafOvNVWdQcsqHuwHjK38sSBOjdJBrWGSM/6SbPpM2nr2qpvt3+K3Xx8ztVuc5598RviE3D71uwtlnNxA5uZogFisIIILiCddBI0NX/AArgnv2GWTn5adbX27+RFPJyuqLu11bdsZVPQKnUsdQNep6k+pNULVOiU8v+KHh9sRirDtjrNooolGLjIMxIZAoMn1MTHTYep4FrVp9POLxOVvdV16bO+xJHh2p1C58UW0ej4HFwqHmC7aeAt3SZOgzZYBk6SAI0BHWvMZIuMmpKn4GJ45Y5OM1TRwPiB4wt8MNm4UZ3ullyAwGVcsktGjKWEbzmI9RZ8K4TPiEpKMqUd367f4IJ5OQs3BuIriLFq+gIW6iuAdwGEwfUbVX6jBLBllilvF18jdO1ZVvivwXE4rCKuGfKyXA7LmyZhlZNG9C2x0OvYVZcE1em02dz1CtV0dXT9DTJFyXQ73hLA37GDs2sTc5t5Fh33nUkCTqYELJ3ia49fmxZtROeGPLFvovvx3NoppUzr1xmwoBQCgFAKAh8H/kWf8tP3yiaAlXIg5oywZnaOsz0rKu+m4OF4QxGFbDBcG1g5AAy2ssByPvBO569da6tXj1UZJ6lSt/mu/qaxcexw/HSv/hlnl5sg5Wcfkywub+rL9a6+DuHvH4t66ev8WXvAHBar8W9OvX+LKN4QW4cbY5U5s4Jj8P3/plmr7XOC08+favr2+p6fiTgtLk59q+vb60ez2v+ouf5doH/AFXY/wCf3FeLPnpXvCWJ4aMVibOC5C3BlLrbXLsSGgwAVBIELoCek1aa7HxB4oZNTzOPZt3+9vz3NIuF1Et1VZueEcG+GGOXiYNxgbVu4Lr388l1zTEA587AEGdpOu0+51XH9Fl0MsaX4nGuWtrVb7UvL5HPjhOGRSXbue5YbDpbUIiqijZVAAHsBXhUklSOvJknkk5Tbbfdm2smhysfhHR+fYUFoAuW9BzVG0N0uLJgnQyQehWOUWnzR+Pn+524csJw9jmfT+1/lfp+V9+63Xg/n/8AS4UAlryKwmbbGLoI0I5Xz5uwA10iZFY9tDx/38jP/TdU3Sg2vFf0+vNtXnfTvRB4jw18epW4rWLHTQc5xodQQeUn5fmOkhYKnSUHlVPovr+x04NTDh8uaDU5/wDwvT8z89l2vdZ3MXhMNiMNhuZateR+XaLAHMWRUIBM5j5wDuZYaya7sOjyyxOeODcY7tLovvuVebPLLkc8krkyw1CaFf49iMGuJw/2prAOW5y+dknPmtZSubY/NB967NNj1UoyeBSrvV18aNW49zqYn+danaLg9c0LH0jN/auM2PFPFK3Bi7/NnNnbfXQ6r9MsR6V7bRuDwQ5Nq/n6n0Th7g9NDk2r+fqXXwEtz/DsTmnIQ+Sf0ENA9/71Q8acPbKt66nmv+QuHvC5d66/odr4hX8EuFP23l65hazrmPMymMoAJHqdo30rn4dDWSyP3S7rrXTp530POz5a/EWHANbNq2bOXlZV5eSMuSBlygaZYiI6Vx5VNTl7S+a+t733vzNlt0NPGf5F2N8jZf1QcsesxFRmSbQCgFAKAUAoBQEPhZhCnW2xt/QQUn1yFSfU9KAz4lg1vWblppy3Ea20bw6lTHrBqTDleLJHJHdNP5GGrVFR8AeCk4XcvDmm4b+XIxXKITOSsSZaDM9RMDQ1acV4xLX8iceVR876v5GmPHyFpu4QjMFCujzmtPoPN80GDodSQQZJJkbGoTadoljJxdrcoXj3BY60ltuF4bknMVum0tvmEeXJGWf4czOx2kRXoeD5tLllJa6V/lt9PP4+BnVarUZYpSk2vUuvA+ZawttsSf4xVDeOkm6wAI8ogmYUAegHSqTU+y9tP2P9NuvTsaRuupX/AAb8OsPgb5xKNczspUWyQVthiCQDEsRGUEnafpZa7jmo1mBYciXm1u6+hpHEou0XaqYkIeAOZrj9C2Qe1vymfXNm+kUBMoBQCgMDaWZgT3gT+9YpG3NKqszrJqUHxl8P7WJxlrGtddQrWluWwJzAMApDT5IkTodAdjV5ouOZNLpZadRTu6fhfl3IpYlKVl+qjJSifED4dpxC6l/msjIoQoFBzqGLQCWGVtSJ13q84ZxyehxSxqKdu12p/rsRTxKTsuD2lu2oViBEKyxmRl0BGYEZlI2YHUQQdRVI3bslIGO4cLhm9hrV5oyh4X3Eh9Qo12LH0NS49RlxqoyaXkT4tVmxLlxzaXkymfDvDcW+1XFxwK4a2DlTKot8wMuTlgD5QJPbbqKv+MvhzwQlpnc2/O6783nf3RyKeWc3LI7ssHjjwjZ4mbVu4zqbJY50I8ocLKkEEEmFPoF9RNbw3iuXQSk8aTUt78tv8mZwUtyxcJ4emHsW7FuclpFRcxkkKIknua4tRmlnyyyy3bv5myVKiq/FfiOMs4RPsasXe6FYqmdgoVn0WD1XeNKs+CYNJmzuOqaquluk369DTI5JfhO94SxOIu4Oy+KTJfZZdYjWTEjoSIMdJiuLX48OPUTjgdwT6M2i211OvXGbCgFAKAUAoCHe/h3A/wB14V+wIByt/wDU/wBPagJlAa79lXEMJG/sRsQehHQjUUB5v4g8R8VscUtYe1Za5hy1sTyweYrZeYTcUAIVlhOgESZFek0Wg0GTh8suSdT699mtlXe+nrsupDKUlOlsTfiZ4j4hhrdo4Ow4zMQ75VuREZRlUmM2up7etQcD0ek1M5rUyql0V1fi78jOWUlsWngC3blmzexKxeZFYoRAtsV8wC7g6xqSRqNNaqdVDHDNOON3FN0/IkjddTrVAZI+MvFRCxnbResdyR2Xc/t1oDZh7IRQo2AjXc+pPUnegNlAKAUAoBQGF60GUqdiCD7GgNOCukgq/wA6aH8w6MB2b+xDDWKAk0BX/GFy/Ywt6/g0LXgAeWBIbUAsV3LKsnTUwBrAjt4fiw5dTCGaVRe7+/HY1m2l0OV8OePY7EYXPi7D585CvlW3mWBrkYjrIkCDHoa6uNabTafUcundququ6fhZrjk2upyPDPiPit/id7D3rTWrALyeWBygs5MtwiHLaanMDMgRXbr9BoMWghlxTubrvve/TtXwrZ9TWMpOVM9IsWFQQojqe5PUk7k+przZMbKAh4f+I5ufdWVT1mMzfWIHoCZ81ATKAUAoBQCgFAKAxdAQQQCCIIOoIO8igInNNr5zNvpcJ+UdnJ6dm7b7SwE2gFAKAUBoxGJCwN2PyoPmMb6dhI1OmooD5h7BnO8Fzppso/Cvp3O5PYAAASKAUAoBQCgFAKAj4mwTDIQHGxOxHUH0P9t/QgfcPiQxg+Vxuh39/VfUaUBvoBQCgPhNAQzcN3RDFvq4+8OyEHY/j7bbyAJiKAAAAANABsBQH2gFAKAUAoBQCgFAKAh/Ycv8pjb/ACgApP6On9JWZNAfM98fctN652Un2XIY9s31oD6cRePy2QP8y4F/bIH/ALxQDlXm+Z1t+lsZjP63ER6ZKA3YfDIk5RqdzuxjbMx1P1oDdQCgFAKAUBizgbkDpr3O1AZUAoBQGrEYdXAzDbUEEgg+jDUdtOmlAVD4i8Qx+EwvMwZNxs4VibQd0Ug+YZdNwBqp3q24NptNn1HJqXSrp1q34X8yPI2l0Oj4R4ri7uEtXMThyt1gZAIU6EgEo8ZSRBjXfptXPxHDhxamUMDuK2/nyNoNtWyq+O/E/F7GMs28Lh5tsoIAQ3BcYlgQzwApAiQDpvJBq34ToNBm0s56idST8apeNd7/AGXUjySkpUj0H7DmM3WL/l2T/QPm/qmIEa615omJlAKAUAoBQCgFAKAUAoBQCgOFgvEivdxNnIVfDzEnS4oAJIMaEEgEaxmXvUMcycpR8Cyy8NljxYst2p/Rvx9e3ozfZ4/a5Fm7cOTnWxdCCXIBUM3yiSFnVojbvWVljyqT7kcuH5fbTxY1fLKr270t3u+ys6Vi8rqHQhlYAhgZBB1BBqRNNWjjnCUJOMlTW5srJqKAUAoBQCgOZ4j4OuLw9ywxK5hKuvzJcUyjqQQcysARr0oCH4M4y+Issl8ZcTh2NjEJr867OJA8lxYcdIbcxNAd+gFAKAUBqfEoGCl1DHZSQCfYb1jmV0brFNx5knXj2MxcEkSJEEidQDtI+lZs15XV10MqGBQCgFAKAUAoBQCgFAKAUAoCn4vgF4pinRQt8X7l6wTlOZWs20ZTrorwRBI1APQVyyxSqTW92vkX2LX4VLFCbuHIoz36NSbT9Y2n0vpaM14dilt4RMjlFw4tXFtOiOLgVAM1yQeWPN/LMzrrTkmlFeXX1/16GHqNNLJmnatzuLabXLb2jtzbf1Ku3Q7XhnCvawli3cGV0RUYSDqBG4MRU2KLjBJldxDLDLqsmSDtNtr4nTqQ4xQCgFAKAUAoCn+LLRwd9OJ218oAs4wCdcPMi5lG72jrsSVLDoIAtyOCAQQQRII1BB2g0BlQCgFAUHh1jAPgrl3GLaN2bn2hmjmrczNKgnzAjQKB0jeuKKxPG3Or7+Nnp889dDWRx6Vy5enIv7XGl1fau7fqd7hMfbsRExyMLGaZib286z71ND/2P0X6lZqr9zx3+efp/aWCpyrFAKAUAoBQCgFAKAUAoBQCgFAKAUAoBQCgFAKAUAoDC9aV1KuoZWBVlYAggiCCDoQR0oCpeELhwl9+GXGJCKb2EY9cNIXIW6vaby9ypU0BcKAUAoCHc4TYa4LrWbZuDZyilvTzRNaPHFu66nRHV544/ZKb5fC3XyJC2FDFwoDMAC0akLMAnsJP71tSuyJ5JOKi30Wy9TZWTQUAoBQCgFAKAUAoBQCgFAKAUAoBQCgFAKAUAoBQCgFAV/xnwe5ftJcw5y4rDNzrDdCwBDI35LikqfcHpQEzw/xy3irFq8vlNwGbZ+ZHXS4jdmUyD7UB1KAUAoBQCgFAKAUAoBQCgFAKAUAoBQCgFAKAUAoBQCgFAKAUAoBQCgPFuIfbOG8cw73jODxN8w9tcqNdvILRa6uaBd0Un7pClgsyAB7TQCgFAKAUAoBQCgFAKAUAoBQCgFAKAUAoBQCgFAKAUAoBQCgFAKAUBE4pw63iLTWrq5kb6EEGVKsNVYGCGGoIBoCXQCgFAKAUAoBQCgFAKAUAoBQCgFAKAUAoBQCgFAKA1YjEKkZjE6AdSd4AGpPoKA0c283yotsd7hzN/oQxr+se3SgBw1073iP0Io/fOG/tFAOReG11T2L25P1ysoP0AoB9rdf5luB+JGzqPeQG/ZSPWgJVu4GAKkEHUEGQR6EUBlQCgFAKAUAoBQCgFARHxkkrbXOw0JBhVP5n7+gBI001oCgcW4Lxh+LW71u6Vw0oSBdm2qgDOptkqXJ16dd9K9JptVw6PDpY5xXtKfbrfZ35epC4z57Wxdsfw681u4tvE3FdkZVLLbIVmUgGFQHQmRr0615/DKMMkZTVpNWvFeHxJXsU74aeFuIYA3+e9u4twghea58wLZn1Q6tPueuwq845xHS6v2fsI1W7qunSl8Pp2I8UJRuy+4fGKxykFH3yNAaPSCQw9VJHSvPkpIoBQCgFAKAUAoBQCgNGJxGWFAl2nKvtEk9lEiT6jqRQDD4bKcxOZzuxAmOwA2X0/eTJoDfQCgFAKAi3LBUl7Y1OrJOjeonQP69dj0IA3WLwdQymQZ/cGCCOhBkEHYigNlAKAUAoBQCgFAQtbp0JFruCQXPoRqE9t/b5gJaIAAAAANABoB9KAyoBQCgNWIsK4hh+xIIPcMNQfUUBqtXSrBHMz8jbZokkGNM4AnSJEkDQwBKoBQCgFAKAUAoDG44UEkwACSewG9AR8Ch1uMIZ4MHdVjyr9NyO7NQEqgObxl2e1dtWSReZGVWEfw2ZSFZpOgBIMakwYBqXBOMMsZTVpNWvFeBh7FN+GfhHH4Ln8++kXCpVQWuSwLZm1jKTI9T1iBV3xziOl1nJ7CNNbuq6dKXw+nYjxQlG7I3iXwdxG7xS1i7d9WtIbZABKMiqV5iqhMNmgnUwZgwKk0XFNHi4fLTzhcnfbdvZ32r6brqYlCTnaPSLF9XEqdtCOoPYjoa82TG2gIb/AMO4D9y5Cn0fXKfZvlPqE01NATKAUAoBQCgFARMcxYraXTPJYjQhB80EdTIUag6kj5aAlKoAgCANABQHy5cCgsxAAEkkwABvJOwoDzv4l+GMbxE4dsK2RLRJi4xTzGCtwBQTpEaww6DU16DgfEtNo1kWaNt96vp3X3v3IssJSqizY/hWLbBNYXErzjZ5YulCsvkylpVpWT1A0mY0qrw58UdWsso/g5r5fK9vOvqbtPlo4Hww4DiuHWrlvGOMrsptgHMiHzZvMdQXJGkRoNZaKsOO8Q0+syRlhjVLq9r8PkaYoOK6l/qjJTVirGdSJg9GG4PQj1FAY4O+XWSIYEqw7MNDHWDuCdwQetAb6AUAoBQCgFAQ+KaqLf8A3GCHtl1Zx9VVh7kUBMoCm/EDx9b4by0Ntrly4GYAEAKo0kk769B2Oo0m44XwfJr1KUZJJfVkc8iiWLB4q2MOl1CWV1W4p2ZzcgjQ7Fiw00AnoKqsmOWObhLdOn8CROyhfFbheOvHDNaxSWVBMobwshW0IfMSC5A0MajoNTXoeAajTYlkWbHzN965unh5X8n32Rj3fNmf/ai3Xh+xd+G33S1aL3RfUhVa8uX5ogt5dCpbttOsiSKDPXtJVHlVvp4LwNpQlB8slTRyvHvihOGpbvlC7OwtZAYzKFZtWI0yn/3EdZHbwzhs9flcIuqVtkc58qs7PhzjNvGYa3iLUhLgJAbQghirA+xBH0rm1mlnpc0sM91/JtGXMrJPErea20RIGZZ2zKQyz6SBXMZN1m5mUMNiAf3E0BnQCgFAKA5Pizi5wmDvYhUzm2khe5JAE/lBMn0Brr0GmWp1EMLdJv7+Ph5msnSsoPwr8eYjH4u7bxCJPKDK1tSAoR9QQSd8/wDtq945wXDo8McuJvemn/ldCLFkcnTPUyYry5OUXwp4/s8SxbWEtuq21NxC3/qZWUAkD5YkEAzM9Iq64jwTLosMcs5J26a8H+pHDIpOi4X7zFuXb0MSznULOwjqx3jYRJ3ANKSHmfw84bjLeNvm/wAQtuHDBVF5LpuvIIPLmVAAMxB6CBrXqeM59Nl0sFhxOLXflql4X3v76mVo9Tjuc4SS8adHp+HvZ8yOAGGjLuCDMEflMH9jXljBS+EfEOyeINw7I5y3HtJdmQSgJIZSJEEFA0mcoJ3MXeTgeWGiWrclsnXk9uvxsjWVc3KXyqQkPK+OeFeKPxe5dw+K5Vtlzq+aQq5AmU2ToTI9tjM6V6jS8R4dDQLFlx3Luq367832+2xBKE3K0z1SvLk4oBQCgFAKAhY/57H+Yf8A4btATaArPjWxgT9mbGizkW6YN6ANbVwxJ6EhZGxgeld+hyayLlHS81tda8PvuayUf7jr4llLYciCpclSu2tq5lM7Zcs/2rhkmm09zY8p+Iz3DjXFyYAXljpkgbfWfrNes4Uoe7Ll+Pqe54IsfukXDfrfr90d34bu32XFi5mNgDSI3ytzMs9Yy1XcbUOeNb9/Tt+pVf8AIlj9pBr+qnfp2/Usvi98IMGP8S5WTy/MCRzcp+QAZp+aI1ifWuHhy1bzf+JfNXbw876Vtv3o8zPlr8R1eBG2cPZ5OTl5Fy5IyxHSNIrmzrIskva3zX1ve/MyqroTXiDO3We1RGSLwieRZzTPLSZ3nKJoCXQCgFAKA14iyrqyOoZGBVlYAggiCCDoQRW0JSjJSi6a2BW/A+FwCrd+xixm5lwXDaKkwLj5ASDIXKBA2ru12TWy5feubyv7/c0io/2loqvNys+ErGBFy+cOMPz89zm8srnC81sshdhEV36qetljgs/Ny/23dGkeW+hp8VPdGBxPLnNzGzlfwZxMdfkif6ulY4aoPUx5/t9i14Qsb1cPafD17ffieR2CwZck5pGXLM5p0iNZmvYSqnzbHvJ8vK+bbv4Ue8W83Ns5vm5NzN7zZnb1mvBzrmdbHzOdcz5duxwLVzhv+LAJyPtmS5ngDPm8kQYjPkzzGsTOlWU46/3NOXN7H6f7q9u1+ZF+Dm8y31Vm5Cuf9Qkf9u5m/wBVvLP+6PrQE2gFAKAUAoBQEPimii5/22Dntl1V/wBkLH3A9qAmUBUPiL4JHErdsc023tFiumYHNlkESPwjXpVvwni0uHyk1HmUvht8/EjyY+c7PBuHW1wlqwjMVtotsMYzBrek9gysvsCKrtRnefLLK95Nv5m6VKj5j8CLkC/h1v5flYZJ1/K5EesHp9BjHnyYv6JNE+HUZcN+zk1fgUTg3EeIniv2RsMbeBV2hFtgW1RczI/NC6y2U76nTvXodTptC+HLPz3laXfrfdV5ehzTzZcmVubb8y0+OvDNriKW8O7MrK3MzJEquVl8wIghjoBodCRopqq4bxLJocjnBJ2qaYnBSVHY8PcGt4PD28PazZLYIBYySSSzEnuSSe2tc+r1U9Vmlmybv+DaMeVUiRxK5lttESYRZ2zOQiz6SRXMZN1q3lUKNgAP2EUBnQCgFAKA1YqwHRkMw6lTGhgiDB71tCbhJSXZgpPw98DJw2/fi61xnVMpK5QELNpEmWBXU9iO9XPFeMy18YxcOWvj1/0R48fKXoiqQkKB4O+H6cNxj3uczrcU20lYylmUwxk5iY0MDURuRN7xLjk9bgjicEqdt+P+iKGLldl1xGHbNnQ6xDIflcdNYkMNQDtDGQfKVoiUo3jq1dwuH5uAwKreDgcxbdu4UUgyVUSSdhJXSavuEzhqc/s9XkfLWzdJvwsmz67VShyuba9Sx+Br9+5g7d7FqUvuCXzDKYViE8sDKI1j8x71X8SxYMWplDA7itu/1OeDbXU4/Cvh/hxjzxENcBZ3urbJGUs4ILHSYJJYLPUfprrycczz0fujSqkr70vp2+31NViXNzF5qmJDyrjXiLiy8XuW8PhzcsqAirk8hHLD5jejQy3eNhE16jS6Hhk9AsmWdT7u+q67ct/pffYglKfNSR6rXlycUAoBQCgFAYugIIIkEQR6GgI+BcibbGWSACd2WBDf8H1BoCVQHN4xbdLd27YE3gjMqQIuMqnIrD1gCQQfWNKlwRhLJGM3SbVvwXdmHsU34a+KuIYrn/a8O5CFcrKgtwTmzL/EYZogbajruKuuOaHSaXk93lbe6u/R/H69iPFKUrs0YDxTxS5xdsK1jl4eXGtuStsBir8wHLJgdxrEGpc3D9DHhqzxn+Ol3791Xl++xhTlz12PRsPYCDTc6ljux7k15smNtAQ2/iXAPuW9T6vqAPZd/cr2NATKAUAoBQCgFARMapBFxQSUnMBqWQ/MBHUQGHfLHWgJSMCAQQQdQRsRQHy7bDAhgCDuDqKA83+IPiPiWDxFi1hLZu2nAMlDcLNmI5eYa6AAydTO5g16Pg/D9FqcM5aidNedUvHzIck5J9DveNeO4uxgrl3D4a5zQF1bluEBIzNlRyWj2gbnQGq7henwZ9XHHmlUevlfgr7X+25vNtRtGPgLGYnGYRLuNXKZICZcodREOynXXWBoOsbRni2mwafUvHglcfnT8L+/AY22rZbqrDc04q/kUmJOyr1ZugH/AO9aA+YOxkWCZYksx7sTJ+nQDoAB0oDfQCgFAKAUAoBQGjE2M0EHK6zlaJ3iQR1UwJHoNiAQB8w+KBOVhlcCShIMgaSp6rqNfUSAdKAkUAoBQCgIj3y5K2zsSGuCCFjQgToX6dh12ggSLNoKAqiAP+dSSTqSTqSdSTQGdAKAUAoBQCgFAQ4NomATbP3QCSh6wBuvoNR7bASrVwMAykEHUEGQfYigMqAUAoDViMQqAFjuYA3JO8ADUn/xQGqzZZmzv0+RPwzuSdi5Gk9BIG5JAlUAoBQCgFAKAUAoBQGrEYdXADKDBkdwdpB3B13GtAaOTdX5XDj8NwQfo67R6qSY+tAfBiLw+ayD/lXAx+vMCf2JoBzr52tWwPzXDm+oVCJ9mNAffsbN/NfMOqKuVD7iSx9i0elASkQAAAAACABoABtAoDKgFAKAUAoBQCgFAKAi3MGJLIxRjqY2J/Mp0J9d9BrQHn/FfHeMs8VTAiwjoWRc2V1Zg4BzA5iAqzqYOx9q9Hp+D4MnDpaqU/xJP06dn5sheRqfKXy5jLsGLDyPxMgUx6qzN7eXtt087FW6JiifDvxxjOI3r1q5bS0tsFsyo2hzABDmb5tSdvunQV6HjXCMGixQnjm234116bquxDjyOT6noOHwiqc2rOdC7GWPp2A65QAPSvOkxIoBQCgFAKAUAoBQCgFAKA1Yq+EQsRIGulQ6jMsGKWSWyMpW6MFxinlxqLkwfYE6/tUa1cJezceqnt8r6/IzyvqbFxCFsoZc34ZE/tUqz4nP2akubwvr8jFPcww+KVywE6GNQR0FaYdTDM5KPZhqjfXQYFAKAUAoBQCgFAKAUAoDm8b4mLCq3La5cdhbtosZmYgmJOgEAkk9q1nPlRHknyLa32I2C41dLOl/DPZZUNxSGFy2yjQjmKIDT90jbWtIzd1JUaxyStqUa/x8z7w7xHhnS0Wu2bVy8lt+U1xc83ACogwSde2tZjlUkrZmGaLStpN9jtVISigFAKAUAoBQCgFAKAUAoCLxS2WtOAJJGgrj4hjlk004xVto2g6aIzYZlvJA8ks/6SVIP0O/71yS02SGrg4r8FuXo3Fr5Pf1s2tOPma0tuXQlSMrkkAAKAZAIjUzvPvUcceZ5YOUWqm7pLlSd9V3d3b+N0LVM6wUCYG+p96ulFK6W5GfayBQCgFAKAUAoBQCgFAKA4viPBXW5N6wFe5YcuLbNlDqyMjDNGjQ2hOmlR5It047ohyxk6lHdGGGuYy6bhuWhZt8solosjuzn7xZfKo6ASd5rC523apCLySbtUvDuS/DeGe1hMPbcZXS1bRhIMMqgESNDr2rbGmoJPwNsUXGCT8DpVuSCgFAKAUAoBQCgFAKAUAoBQCgFAKAUAoBQCgFAKAUAoBQCgFAKAUAoBQCgFAf/9k="/>
          <p:cNvSpPr>
            <a:spLocks noChangeAspect="1" noChangeArrowheads="1"/>
          </p:cNvSpPr>
          <p:nvPr/>
        </p:nvSpPr>
        <p:spPr bwMode="auto">
          <a:xfrm>
            <a:off x="460375" y="-1439863"/>
            <a:ext cx="4124325" cy="3648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8" descr="data:image/jpeg;base64,/9j/4AAQSkZJRgABAQAAAQABAAD/2wCEAAkGBxMTEhUUExQVFhUWGRgVGBYWGBkZGhsYGRgYGBghHBcYHSkgHBslHxwcIjEiJSktLi4uGCAzRDMsOyktLisBCgoKDg0OGxAQGy4lICYtNDQuLzg3NDQsLy0sNDQwNCwsLC80LCwyLC80LCwsLzUvLCwvMCwsLC40LCwsNzQsLP/AABEIANMA7wMBEQACEQEDEQH/xAAbAAEAAgMBAQAAAAAAAAAAAAAABAYCAwUHAf/EAD8QAAIBAgQEBAMGBAUDBQEAAAECEQADBBIhMQUTQVEGImFxBzKBFEJSYnKRIzOCoRVzkqLBNFPRQ7KzwvAW/8QAGwEBAAIDAQEAAAAAAAAAAAAAAAMFAQIEBgf/xAA2EQACAgECBAMGBQQBBQAAAAAAAQIRAwQxBRIhQVFhcRMUgZGh8CJSweHxMkKx0QYVIyQzov/aAAwDAQACEQMRAD8A9xoD4TGp2oCJ9sLfykzjo5OVPodWb0IWD3oALN473FHoqbfViZPr/bpQAYS4Nr7n9a2z+2VVoBmvLuFuD8vkaP0mVY+uZd/TUDbh8UrkjZhuh0Ye47eokHoTQG+gFAKAUAoBQCgFAKA04jFKkA6sdlGrH2H/ADsOsUBUviHgOIYnCZcH/CfOrFVu5bjJBlS2irqQYDEab1bcGz6XDqObUq414XT8aI8ik1+EneEuFYu3hLKYrEXOcoOaOW3UkAu6sWIECZrn4llwZdTOeBVF7dvobQTS6lY8SeCeI3eKWcVaxKm2htkZmKsgXLnGVVg5oJ0gGYIAq20XFNJh4fLTzhcmn6NvZ32r6brqRyhJztHoH2wp/NXKPxqcyf1GAV66kZdvNJivNkxLBnagPtAKAUAoBQCgFAKAxu3AoLMQAASSdgBqTQEZbRuHM8hfu2z17FvXsNh77AS6AUBjccKCSQANSToB9ayk26QPqsCAQZB1BHajTTpg1YjDhwJkEahgYIPof+NjsZFYBjYvmcjxniRGzKIEj9xI6SO4JAkUAoBQCgFAKAUBHxN4yESM5111CjqSAR9BOp9iQBlh8MEnck7sxkn69B6CAOgFAbqAUBhzVzZcwzROWRMbTG8Vnldc1dAZ1gEJ7Rt+a3qsy1vU+5Tt3KgaxoASZAl23DAMpBBAII1BB1BB7UBlQCgFAKAUAoBQEO5/EuBfu2yGbsXjyr9BD+5Q96AmUBrv3wgk+wABJJ7ADUn/AMUB5t4g8F8QxHFbWMS8tu0rWyBnOe2qhc4ChSpLQTEkGYOlel0fFdJh4fLTzg3Jp+jvZt+X6dCGUJOdnd8c+E7uPwhtW8U85g658mRisiGNtAY19YIBjSq7hOujodT7ScbVV5q+68/0ZvkjzKkSfAvCWwGEtYW62ZlLEOJKEu5aFJ1XfYxJOk7CPiesjrNTLNFUnXr0VdRCPKqLPVebkfG2Sy+WA6nMpPcdCex2PoTQGeGvh1DCRPQ7g7EGNiDII7igNtAKAUAoBQGu/eCKWOwEmNT9B1PpQGrA2SAWf538zazHZQeyjT11O5NASaA4viJLmIw96xhmC3GRk5uaFRiIjMoJzew09DE9GkywxZ4TyK4ppteRiStUis/DXwji8DZdMRicudwUt2yjBdDOtxDqT0Hb1q145r8Gtyxlhi+i6vx/gjxQcV1ImO+HeIPFhj1v5kDpdKzlukoFUpIXJlIEdAQcug8wmx8bxx4b7pyfipry69/X9evkYeN8/MejYfEK4OU7GGHVWgGCOhgg/UHrXnCY20BDtfw7hT7ryydgw+dfr8wH69gKAmUAoBQCgFAKAUBD4WJTP1uE3PodFn1ChR9KA1+IOKfZcNexBUvykZ8o0mBtMGB3MGBrXRpNP7xnhiuuZ1ZiTpWVr4c+LDxMXLr2jbNoqgUHMnmBJIJA83Q9hH4jXfxfhfuGSMVLmTXxNMc+ZHX8SW2xGFxFtbosIUdOce4BDfpUGVJ3OsRoTxaLJ7PUQny81NdPElWOWT8Ed2VH4TcJOGt3LYxtu5cJzi0nmtgDQnzKryZHykRA363H/INR7zOORY3FLpb3fyvbt8SSWg1GmjeWLSPQDfV7b8wRknOJnKVAbQjXaGBGu2xrz0YuTSREVP4f/EK3xC49gI63LaZwzQc6AqpYhRCtJHl1Guhq64nwTJoMcckpJp9H5P8AVdN/oRwyKTovFUhIcjh3ErPPu4cXbRuBi4th1zgN5mlZmQxY7bEVM9PmWP2jg+Xxp18zFq6N1/jVlWZMxdl0ZbaPcIPYi2DB6wda5XkinR1w0WaUVKqT2baSfzaNf+MkathsSqxObIrf7Lbs/bZevvWPaeMWb+5p9I5YN+FtfVpL6k7BYxLq57bBlkjToRoQQdQR1B1FbxkpK0c2XDPFLlmqf319DfWxGa799UEuyqO7EAfuaw2lubQhKbqKtnJPFrOIKJafOvNVWdQcsqHuwHjK38sSBOjdJBrWGSM/6SbPpM2nr2qpvt3+K3Xx8ztVuc5598RviE3D71uwtlnNxA5uZogFisIIILiCddBI0NX/AArgnv2GWTn5adbX27+RFPJyuqLu11bdsZVPQKnUsdQNep6k+pNULVOiU8v+KHh9sRirDtjrNooolGLjIMxIZAoMn1MTHTYep4FrVp9POLxOVvdV16bO+xJHh2p1C58UW0ej4HFwqHmC7aeAt3SZOgzZYBk6SAI0BHWvMZIuMmpKn4GJ45Y5OM1TRwPiB4wt8MNm4UZ3ullyAwGVcsktGjKWEbzmI9RZ8K4TPiEpKMqUd367f4IJ5OQs3BuIriLFq+gIW6iuAdwGEwfUbVX6jBLBllilvF18jdO1ZVvivwXE4rCKuGfKyXA7LmyZhlZNG9C2x0OvYVZcE1em02dz1CtV0dXT9DTJFyXQ73hLA37GDs2sTc5t5Fh33nUkCTqYELJ3ia49fmxZtROeGPLFvovvx3NoppUzr1xmwoBQCgFAKAh8H/kWf8tP3yiaAlXIg5oywZnaOsz0rKu+m4OF4QxGFbDBcG1g5AAy2ssByPvBO569da6tXj1UZJ6lSt/mu/qaxcexw/HSv/hlnl5sg5Wcfkywub+rL9a6+DuHvH4t66ev8WXvAHBar8W9OvX+LKN4QW4cbY5U5s4Jj8P3/plmr7XOC08+favr2+p6fiTgtLk59q+vb60ez2v+ouf5doH/AFXY/wCf3FeLPnpXvCWJ4aMVibOC5C3BlLrbXLsSGgwAVBIELoCek1aa7HxB4oZNTzOPZt3+9vz3NIuF1Et1VZueEcG+GGOXiYNxgbVu4Lr388l1zTEA587AEGdpOu0+51XH9Fl0MsaX4nGuWtrVb7UvL5HPjhOGRSXbue5YbDpbUIiqijZVAAHsBXhUklSOvJknkk5Tbbfdm2smhysfhHR+fYUFoAuW9BzVG0N0uLJgnQyQehWOUWnzR+Pn+524csJw9jmfT+1/lfp+V9+63Xg/n/8AS4UAlryKwmbbGLoI0I5Xz5uwA10iZFY9tDx/38jP/TdU3Sg2vFf0+vNtXnfTvRB4jw18epW4rWLHTQc5xodQQeUn5fmOkhYKnSUHlVPovr+x04NTDh8uaDU5/wDwvT8z89l2vdZ3MXhMNiMNhuZateR+XaLAHMWRUIBM5j5wDuZYaya7sOjyyxOeODcY7tLovvuVebPLLkc8krkyw1CaFf49iMGuJw/2prAOW5y+dknPmtZSubY/NB967NNj1UoyeBSrvV18aNW49zqYn+danaLg9c0LH0jN/auM2PFPFK3Bi7/NnNnbfXQ6r9MsR6V7bRuDwQ5Nq/n6n0Th7g9NDk2r+fqXXwEtz/DsTmnIQ+Sf0ENA9/71Q8acPbKt66nmv+QuHvC5d66/odr4hX8EuFP23l65hazrmPMymMoAJHqdo30rn4dDWSyP3S7rrXTp530POz5a/EWHANbNq2bOXlZV5eSMuSBlygaZYiI6Vx5VNTl7S+a+t733vzNlt0NPGf5F2N8jZf1QcsesxFRmSbQCgFAKAUAoBQEPhZhCnW2xt/QQUn1yFSfU9KAz4lg1vWblppy3Ea20bw6lTHrBqTDleLJHJHdNP5GGrVFR8AeCk4XcvDmm4b+XIxXKITOSsSZaDM9RMDQ1acV4xLX8iceVR876v5GmPHyFpu4QjMFCujzmtPoPN80GDodSQQZJJkbGoTadoljJxdrcoXj3BY60ltuF4bknMVum0tvmEeXJGWf4czOx2kRXoeD5tLllJa6V/lt9PP4+BnVarUZYpSk2vUuvA+ZawttsSf4xVDeOkm6wAI8ogmYUAegHSqTU+y9tP2P9NuvTsaRuupX/AAb8OsPgb5xKNczspUWyQVthiCQDEsRGUEnafpZa7jmo1mBYciXm1u6+hpHEou0XaqYkIeAOZrj9C2Qe1vymfXNm+kUBMoBQCgMDaWZgT3gT+9YpG3NKqszrJqUHxl8P7WJxlrGtddQrWluWwJzAMApDT5IkTodAdjV5ouOZNLpZadRTu6fhfl3IpYlKVl+qjJSifED4dpxC6l/msjIoQoFBzqGLQCWGVtSJ13q84ZxyehxSxqKdu12p/rsRTxKTsuD2lu2oViBEKyxmRl0BGYEZlI2YHUQQdRVI3bslIGO4cLhm9hrV5oyh4X3Eh9Qo12LH0NS49RlxqoyaXkT4tVmxLlxzaXkymfDvDcW+1XFxwK4a2DlTKot8wMuTlgD5QJPbbqKv+MvhzwQlpnc2/O6783nf3RyKeWc3LI7ssHjjwjZ4mbVu4zqbJY50I8ocLKkEEEmFPoF9RNbw3iuXQSk8aTUt78tv8mZwUtyxcJ4emHsW7FuclpFRcxkkKIknua4tRmlnyyyy3bv5myVKiq/FfiOMs4RPsasXe6FYqmdgoVn0WD1XeNKs+CYNJmzuOqaquluk369DTI5JfhO94SxOIu4Oy+KTJfZZdYjWTEjoSIMdJiuLX48OPUTjgdwT6M2i211OvXGbCgFAKAUAoCHe/h3A/wB14V+wIByt/wDU/wBPagJlAa79lXEMJG/sRsQehHQjUUB5v4g8R8VscUtYe1Za5hy1sTyweYrZeYTcUAIVlhOgESZFek0Wg0GTh8suSdT699mtlXe+nrsupDKUlOlsTfiZ4j4hhrdo4Ow4zMQ75VuREZRlUmM2up7etQcD0ek1M5rUyql0V1fi78jOWUlsWngC3blmzexKxeZFYoRAtsV8wC7g6xqSRqNNaqdVDHDNOON3FN0/IkjddTrVAZI+MvFRCxnbResdyR2Xc/t1oDZh7IRQo2AjXc+pPUnegNlAKAUAoBQGF60GUqdiCD7GgNOCukgq/wA6aH8w6MB2b+xDDWKAk0BX/GFy/Ywt6/g0LXgAeWBIbUAsV3LKsnTUwBrAjt4fiw5dTCGaVRe7+/HY1m2l0OV8OePY7EYXPi7D585CvlW3mWBrkYjrIkCDHoa6uNabTafUcundququ6fhZrjk2upyPDPiPit/id7D3rTWrALyeWBygs5MtwiHLaanMDMgRXbr9BoMWghlxTubrvve/TtXwrZ9TWMpOVM9IsWFQQojqe5PUk7k+przZMbKAh4f+I5ufdWVT1mMzfWIHoCZ81ATKAUAoBQCgFAKAxdAQQQCCIIOoIO8igInNNr5zNvpcJ+UdnJ6dm7b7SwE2gFAKAUBoxGJCwN2PyoPmMb6dhI1OmooD5h7BnO8Fzppso/Cvp3O5PYAAASKAUAoBQCgFAKAj4mwTDIQHGxOxHUH0P9t/QgfcPiQxg+Vxuh39/VfUaUBvoBQCgPhNAQzcN3RDFvq4+8OyEHY/j7bbyAJiKAAAAANABsBQH2gFAKAUAoBQCgFAKAh/Ycv8pjb/ACgApP6On9JWZNAfM98fctN652Un2XIY9s31oD6cRePy2QP8y4F/bIH/ALxQDlXm+Z1t+lsZjP63ER6ZKA3YfDIk5RqdzuxjbMx1P1oDdQCgFAKAUBizgbkDpr3O1AZUAoBQGrEYdXAzDbUEEgg+jDUdtOmlAVD4i8Qx+EwvMwZNxs4VibQd0Ug+YZdNwBqp3q24NptNn1HJqXSrp1q34X8yPI2l0Oj4R4ri7uEtXMThyt1gZAIU6EgEo8ZSRBjXfptXPxHDhxamUMDuK2/nyNoNtWyq+O/E/F7GMs28Lh5tsoIAQ3BcYlgQzwApAiQDpvJBq34ToNBm0s56idST8apeNd7/AGXUjySkpUj0H7DmM3WL/l2T/QPm/qmIEa615omJlAKAUAoBQCgFAKAUAoBQCgOFgvEivdxNnIVfDzEnS4oAJIMaEEgEaxmXvUMcycpR8Cyy8NljxYst2p/Rvx9e3ozfZ4/a5Fm7cOTnWxdCCXIBUM3yiSFnVojbvWVljyqT7kcuH5fbTxY1fLKr270t3u+ys6Vi8rqHQhlYAhgZBB1BBqRNNWjjnCUJOMlTW5srJqKAUAoBQCgOZ4j4OuLw9ywxK5hKuvzJcUyjqQQcysARr0oCH4M4y+Issl8ZcTh2NjEJr867OJA8lxYcdIbcxNAd+gFAKAUBqfEoGCl1DHZSQCfYb1jmV0brFNx5knXj2MxcEkSJEEidQDtI+lZs15XV10MqGBQCgFAKAUAoBQCgFAKAUAoCn4vgF4pinRQt8X7l6wTlOZWs20ZTrorwRBI1APQVyyxSqTW92vkX2LX4VLFCbuHIoz36NSbT9Y2n0vpaM14dilt4RMjlFw4tXFtOiOLgVAM1yQeWPN/LMzrrTkmlFeXX1/16GHqNNLJmnatzuLabXLb2jtzbf1Ku3Q7XhnCvawli3cGV0RUYSDqBG4MRU2KLjBJldxDLDLqsmSDtNtr4nTqQ4xQCgFAKAUAoCn+LLRwd9OJ218oAs4wCdcPMi5lG72jrsSVLDoIAtyOCAQQQRII1BB2g0BlQCgFAUHh1jAPgrl3GLaN2bn2hmjmrczNKgnzAjQKB0jeuKKxPG3Or7+Nnp889dDWRx6Vy5enIv7XGl1fau7fqd7hMfbsRExyMLGaZib286z71ND/2P0X6lZqr9zx3+efp/aWCpyrFAKAUAoBQCgFAKAUAoBQCgFAKAUAoBQCgFAKAUAoDC9aV1KuoZWBVlYAggiCCDoQR0oCpeELhwl9+GXGJCKb2EY9cNIXIW6vaby9ypU0BcKAUAoCHc4TYa4LrWbZuDZyilvTzRNaPHFu66nRHV544/ZKb5fC3XyJC2FDFwoDMAC0akLMAnsJP71tSuyJ5JOKi30Wy9TZWTQUAoBQCgFAKAUAoBQCgFAKAUAoBQCgFAKAUAoBQCgFAV/xnwe5ftJcw5y4rDNzrDdCwBDI35LikqfcHpQEzw/xy3irFq8vlNwGbZ+ZHXS4jdmUyD7UB1KAUAoBQCgFAKAUAoBQCgFAKAUAoBQCgFAKAUAoBQCgFAKAUAoBQCgPFuIfbOG8cw73jODxN8w9tcqNdvILRa6uaBd0Un7pClgsyAB7TQCgFAKAUAoBQCgFAKAUAoBQCgFAKAUAoBQCgFAKAUAoBQCgFAKAUBE4pw63iLTWrq5kb6EEGVKsNVYGCGGoIBoCXQCgFAKAUAoBQCgFAKAUAoBQCgFAKAUAoBQCgFAKA1YjEKkZjE6AdSd4AGpPoKA0c283yotsd7hzN/oQxr+se3SgBw1073iP0Io/fOG/tFAOReG11T2L25P1ysoP0AoB9rdf5luB+JGzqPeQG/ZSPWgJVu4GAKkEHUEGQR6EUBlQCgFAKAUAoBQCgFARHxkkrbXOw0JBhVP5n7+gBI001oCgcW4Lxh+LW71u6Vw0oSBdm2qgDOptkqXJ16dd9K9JptVw6PDpY5xXtKfbrfZ35epC4z57Wxdsfw681u4tvE3FdkZVLLbIVmUgGFQHQmRr0615/DKMMkZTVpNWvFeHxJXsU74aeFuIYA3+e9u4twghea58wLZn1Q6tPueuwq845xHS6v2fsI1W7qunSl8Pp2I8UJRuy+4fGKxykFH3yNAaPSCQw9VJHSvPkpIoBQCgFAKAUAoBQCgNGJxGWFAl2nKvtEk9lEiT6jqRQDD4bKcxOZzuxAmOwA2X0/eTJoDfQCgFAKAi3LBUl7Y1OrJOjeonQP69dj0IA3WLwdQymQZ/cGCCOhBkEHYigNlAKAUAoBQCgFAQtbp0JFruCQXPoRqE9t/b5gJaIAAAAANABoB9KAyoBQCgNWIsK4hh+xIIPcMNQfUUBqtXSrBHMz8jbZokkGNM4AnSJEkDQwBKoBQCgFAKAUAoDG44UEkwACSewG9AR8Ch1uMIZ4MHdVjyr9NyO7NQEqgObxl2e1dtWSReZGVWEfw2ZSFZpOgBIMakwYBqXBOMMsZTVpNWvFeBh7FN+GfhHH4Ln8++kXCpVQWuSwLZm1jKTI9T1iBV3xziOl1nJ7CNNbuq6dKXw+nYjxQlG7I3iXwdxG7xS1i7d9WtIbZABKMiqV5iqhMNmgnUwZgwKk0XFNHi4fLTzhcnfbdvZ32r6brqYlCTnaPSLF9XEqdtCOoPYjoa82TG2gIb/AMO4D9y5Cn0fXKfZvlPqE01NATKAUAoBQCgFARMcxYraXTPJYjQhB80EdTIUag6kj5aAlKoAgCANABQHy5cCgsxAAEkkwABvJOwoDzv4l+GMbxE4dsK2RLRJi4xTzGCtwBQTpEaww6DU16DgfEtNo1kWaNt96vp3X3v3IssJSqizY/hWLbBNYXErzjZ5YulCsvkylpVpWT1A0mY0qrw58UdWsso/g5r5fK9vOvqbtPlo4Hww4DiuHWrlvGOMrsptgHMiHzZvMdQXJGkRoNZaKsOO8Q0+syRlhjVLq9r8PkaYoOK6l/qjJTVirGdSJg9GG4PQj1FAY4O+XWSIYEqw7MNDHWDuCdwQetAb6AUAoBQCgFAQ+KaqLf8A3GCHtl1Zx9VVh7kUBMoCm/EDx9b4by0Ntrly4GYAEAKo0kk769B2Oo0m44XwfJr1KUZJJfVkc8iiWLB4q2MOl1CWV1W4p2ZzcgjQ7Fiw00AnoKqsmOWObhLdOn8CROyhfFbheOvHDNaxSWVBMobwshW0IfMSC5A0MajoNTXoeAajTYlkWbHzN965unh5X8n32Rj3fNmf/ai3Xh+xd+G33S1aL3RfUhVa8uX5ogt5dCpbttOsiSKDPXtJVHlVvp4LwNpQlB8slTRyvHvihOGpbvlC7OwtZAYzKFZtWI0yn/3EdZHbwzhs9flcIuqVtkc58qs7PhzjNvGYa3iLUhLgJAbQghirA+xBH0rm1mlnpc0sM91/JtGXMrJPErea20RIGZZ2zKQyz6SBXMZN1m5mUMNiAf3E0BnQCgFAKA5Pizi5wmDvYhUzm2khe5JAE/lBMn0Brr0GmWp1EMLdJv7+Ph5msnSsoPwr8eYjH4u7bxCJPKDK1tSAoR9QQSd8/wDtq945wXDo8McuJvemn/ldCLFkcnTPUyYry5OUXwp4/s8SxbWEtuq21NxC3/qZWUAkD5YkEAzM9Iq64jwTLosMcs5J26a8H+pHDIpOi4X7zFuXb0MSznULOwjqx3jYRJ3ANKSHmfw84bjLeNvm/wAQtuHDBVF5LpuvIIPLmVAAMxB6CBrXqeM59Nl0sFhxOLXflql4X3v76mVo9Tjuc4SS8adHp+HvZ8yOAGGjLuCDMEflMH9jXljBS+EfEOyeINw7I5y3HtJdmQSgJIZSJEEFA0mcoJ3MXeTgeWGiWrclsnXk9uvxsjWVc3KXyqQkPK+OeFeKPxe5dw+K5Vtlzq+aQq5AmU2ToTI9tjM6V6jS8R4dDQLFlx3Luq367832+2xBKE3K0z1SvLk4oBQCgFAKAhY/57H+Yf8A4btATaArPjWxgT9mbGizkW6YN6ANbVwxJ6EhZGxgeld+hyayLlHS81tda8PvuayUf7jr4llLYciCpclSu2tq5lM7Zcs/2rhkmm09zY8p+Iz3DjXFyYAXljpkgbfWfrNes4Uoe7Ll+Pqe54IsfukXDfrfr90d34bu32XFi5mNgDSI3ytzMs9Yy1XcbUOeNb9/Tt+pVf8AIlj9pBr+qnfp2/Usvi98IMGP8S5WTy/MCRzcp+QAZp+aI1ifWuHhy1bzf+JfNXbw876Vtv3o8zPlr8R1eBG2cPZ5OTl5Fy5IyxHSNIrmzrIskva3zX1ve/MyqroTXiDO3We1RGSLwieRZzTPLSZ3nKJoCXQCgFAKA14iyrqyOoZGBVlYAggiCCDoQRW0JSjJSi6a2BW/A+FwCrd+xixm5lwXDaKkwLj5ASDIXKBA2ru12TWy5feubyv7/c0io/2loqvNys+ErGBFy+cOMPz89zm8srnC81sshdhEV36qetljgs/Ny/23dGkeW+hp8VPdGBxPLnNzGzlfwZxMdfkif6ulY4aoPUx5/t9i14Qsb1cPafD17ffieR2CwZck5pGXLM5p0iNZmvYSqnzbHvJ8vK+bbv4Ue8W83Ns5vm5NzN7zZnb1mvBzrmdbHzOdcz5duxwLVzhv+LAJyPtmS5ngDPm8kQYjPkzzGsTOlWU46/3NOXN7H6f7q9u1+ZF+Dm8y31Vm5Cuf9Qkf9u5m/wBVvLP+6PrQE2gFAKAUAoBQEPimii5/22Dntl1V/wBkLH3A9qAmUBUPiL4JHErdsc023tFiumYHNlkESPwjXpVvwni0uHyk1HmUvht8/EjyY+c7PBuHW1wlqwjMVtotsMYzBrek9gysvsCKrtRnefLLK95Nv5m6VKj5j8CLkC/h1v5flYZJ1/K5EesHp9BjHnyYv6JNE+HUZcN+zk1fgUTg3EeIniv2RsMbeBV2hFtgW1RczI/NC6y2U76nTvXodTptC+HLPz3laXfrfdV5ehzTzZcmVubb8y0+OvDNriKW8O7MrK3MzJEquVl8wIghjoBodCRopqq4bxLJocjnBJ2qaYnBSVHY8PcGt4PD28PazZLYIBYySSSzEnuSSe2tc+r1U9Vmlmybv+DaMeVUiRxK5lttESYRZ2zOQiz6SRXMZN1q3lUKNgAP2EUBnQCgFAKA1YqwHRkMw6lTGhgiDB71tCbhJSXZgpPw98DJw2/fi61xnVMpK5QELNpEmWBXU9iO9XPFeMy18YxcOWvj1/0R48fKXoiqQkKB4O+H6cNxj3uczrcU20lYylmUwxk5iY0MDURuRN7xLjk9bgjicEqdt+P+iKGLldl1xGHbNnQ6xDIflcdNYkMNQDtDGQfKVoiUo3jq1dwuH5uAwKreDgcxbdu4UUgyVUSSdhJXSavuEzhqc/s9XkfLWzdJvwsmz67VShyuba9Sx+Br9+5g7d7FqUvuCXzDKYViE8sDKI1j8x71X8SxYMWplDA7itu/1OeDbXU4/Cvh/hxjzxENcBZ3urbJGUs4ILHSYJJYLPUfprrycczz0fujSqkr70vp2+31NViXNzF5qmJDyrjXiLiy8XuW8PhzcsqAirk8hHLD5jejQy3eNhE16jS6Hhk9AsmWdT7u+q67ct/pffYglKfNSR6rXlycUAoBQCgFAYugIIIkEQR6GgI+BcibbGWSACd2WBDf8H1BoCVQHN4xbdLd27YE3gjMqQIuMqnIrD1gCQQfWNKlwRhLJGM3SbVvwXdmHsU34a+KuIYrn/a8O5CFcrKgtwTmzL/EYZogbajruKuuOaHSaXk93lbe6u/R/H69iPFKUrs0YDxTxS5xdsK1jl4eXGtuStsBir8wHLJgdxrEGpc3D9DHhqzxn+Ol3791Xl++xhTlz12PRsPYCDTc6ljux7k15smNtAQ2/iXAPuW9T6vqAPZd/cr2NATKAUAoBQCgFARMapBFxQSUnMBqWQ/MBHUQGHfLHWgJSMCAQQQdQRsRQHy7bDAhgCDuDqKA83+IPiPiWDxFi1hLZu2nAMlDcLNmI5eYa6AAydTO5g16Pg/D9FqcM5aidNedUvHzIck5J9DveNeO4uxgrl3D4a5zQF1bluEBIzNlRyWj2gbnQGq7henwZ9XHHmlUevlfgr7X+25vNtRtGPgLGYnGYRLuNXKZICZcodREOynXXWBoOsbRni2mwafUvHglcfnT8L+/AY22rZbqrDc04q/kUmJOyr1ZugH/AO9aA+YOxkWCZYksx7sTJ+nQDoAB0oDfQCgFAKAUAoBQGjE2M0EHK6zlaJ3iQR1UwJHoNiAQB8w+KBOVhlcCShIMgaSp6rqNfUSAdKAkUAoBQCgIj3y5K2zsSGuCCFjQgToX6dh12ggSLNoKAqiAP+dSSTqSTqSdSTQGdAKAUAoBQCgFAQ4NomATbP3QCSh6wBuvoNR7bASrVwMAykEHUEGQfYigMqAUAoDViMQqAFjuYA3JO8ADUn/xQGqzZZmzv0+RPwzuSdi5Gk9BIG5JAlUAoBQCgFAKAUAoBQGrEYdXADKDBkdwdpB3B13GtAaOTdX5XDj8NwQfo67R6qSY+tAfBiLw+ayD/lXAx+vMCf2JoBzr52tWwPzXDm+oVCJ9mNAffsbN/NfMOqKuVD7iSx9i0elASkQAAAAACABoABtAoDKgFAKAUAoBQCgFAKAi3MGJLIxRjqY2J/Mp0J9d9BrQHn/FfHeMs8VTAiwjoWRc2V1Zg4BzA5iAqzqYOx9q9Hp+D4MnDpaqU/xJP06dn5sheRqfKXy5jLsGLDyPxMgUx6qzN7eXtt087FW6JiifDvxxjOI3r1q5bS0tsFsyo2hzABDmb5tSdvunQV6HjXCMGixQnjm234116bquxDjyOT6noOHwiqc2rOdC7GWPp2A65QAPSvOkxIoBQCgFAKAUAoBQCgFAKA1Yq+EQsRIGulQ6jMsGKWSWyMpW6MFxinlxqLkwfYE6/tUa1cJezceqnt8r6/IzyvqbFxCFsoZc34ZE/tUqz4nP2akubwvr8jFPcww+KVywE6GNQR0FaYdTDM5KPZhqjfXQYFAKAUAoBQCgFAKAUAoDm8b4mLCq3La5cdhbtosZmYgmJOgEAkk9q1nPlRHknyLa32I2C41dLOl/DPZZUNxSGFy2yjQjmKIDT90jbWtIzd1JUaxyStqUa/x8z7w7xHhnS0Wu2bVy8lt+U1xc83ACogwSde2tZjlUkrZmGaLStpN9jtVISigFAKAUAoBQCgFAKAUAoCLxS2WtOAJJGgrj4hjlk004xVto2g6aIzYZlvJA8ks/6SVIP0O/71yS02SGrg4r8FuXo3Fr5Pf1s2tOPma0tuXQlSMrkkAAKAZAIjUzvPvUcceZ5YOUWqm7pLlSd9V3d3b+N0LVM6wUCYG+p96ulFK6W5GfayBQCgFAKAUAoBQCgFAKA4viPBXW5N6wFe5YcuLbNlDqyMjDNGjQ2hOmlR5It047ohyxk6lHdGGGuYy6bhuWhZt8solosjuzn7xZfKo6ASd5rC523apCLySbtUvDuS/DeGe1hMPbcZXS1bRhIMMqgESNDr2rbGmoJPwNsUXGCT8DpVuSCgFAKAUAoBQCgFAKAUAoBQCgFAKAUAoBQCgFAKAUAoBQCgFAKAUAoBQCgFAf/9k="/>
          <p:cNvSpPr>
            <a:spLocks noChangeAspect="1" noChangeArrowheads="1"/>
          </p:cNvSpPr>
          <p:nvPr/>
        </p:nvSpPr>
        <p:spPr bwMode="auto">
          <a:xfrm>
            <a:off x="612775" y="-1287463"/>
            <a:ext cx="4124325" cy="3648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http://www.chm.bris.ac.uk/pt/harvey/gcse/pics/na_cl_e_tran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427" y="2735643"/>
            <a:ext cx="4031673" cy="3665157"/>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upload.wikimedia.org/wikipedia/commons/thumb/1/17/Covalent.svg/200px-Covalent.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911601"/>
            <a:ext cx="2895600" cy="3489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738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2.1 The Nature of Matter</a:t>
            </a:r>
          </a:p>
        </p:txBody>
      </p:sp>
      <p:sp>
        <p:nvSpPr>
          <p:cNvPr id="3" name="Content Placeholder 2"/>
          <p:cNvSpPr>
            <a:spLocks noGrp="1"/>
          </p:cNvSpPr>
          <p:nvPr>
            <p:ph idx="1"/>
          </p:nvPr>
        </p:nvSpPr>
        <p:spPr/>
        <p:txBody>
          <a:bodyPr/>
          <a:lstStyle/>
          <a:p>
            <a:r>
              <a:rPr lang="en-US" dirty="0" smtClean="0"/>
              <a:t>Van der Waals Forces</a:t>
            </a:r>
          </a:p>
          <a:p>
            <a:r>
              <a:rPr lang="en-US" dirty="0" smtClean="0"/>
              <a:t>An attraction between oppositely charged regions of nearby molecules</a:t>
            </a:r>
          </a:p>
          <a:p>
            <a:r>
              <a:rPr lang="en-US" dirty="0" smtClean="0"/>
              <a:t>Weak</a:t>
            </a:r>
          </a:p>
          <a:p>
            <a:r>
              <a:rPr lang="en-US" dirty="0" smtClean="0"/>
              <a:t>Hold molecules together-Intermolecular</a:t>
            </a:r>
          </a:p>
          <a:p>
            <a:r>
              <a:rPr lang="en-US" dirty="0" smtClean="0"/>
              <a:t>Gecko feet</a:t>
            </a:r>
            <a:endParaRPr lang="en-US" dirty="0"/>
          </a:p>
        </p:txBody>
      </p:sp>
    </p:spTree>
    <p:extLst>
      <p:ext uri="{BB962C8B-B14F-4D97-AF65-F5344CB8AC3E}">
        <p14:creationId xmlns:p14="http://schemas.microsoft.com/office/powerpoint/2010/main" val="548150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2-2 Properties of Water</a:t>
            </a:r>
            <a:endParaRPr lang="en-US" dirty="0"/>
          </a:p>
        </p:txBody>
      </p:sp>
      <p:sp>
        <p:nvSpPr>
          <p:cNvPr id="3" name="Content Placeholder 2"/>
          <p:cNvSpPr>
            <a:spLocks noGrp="1"/>
          </p:cNvSpPr>
          <p:nvPr>
            <p:ph idx="1"/>
          </p:nvPr>
        </p:nvSpPr>
        <p:spPr>
          <a:xfrm>
            <a:off x="1043492" y="2209800"/>
            <a:ext cx="6777317" cy="3508977"/>
          </a:xfrm>
        </p:spPr>
        <p:txBody>
          <a:bodyPr/>
          <a:lstStyle/>
          <a:p>
            <a:r>
              <a:rPr lang="en-US" dirty="0" smtClean="0"/>
              <a:t>Polarity</a:t>
            </a:r>
          </a:p>
          <a:p>
            <a:r>
              <a:rPr lang="en-US" dirty="0" smtClean="0"/>
              <a:t>Water is polar; the electrons that are shared are not equally distributed between the hydrogens and the oxygen</a:t>
            </a:r>
          </a:p>
          <a:p>
            <a:r>
              <a:rPr lang="en-US" dirty="0" smtClean="0"/>
              <a:t>Oxygen is more electronegative and attracts electrons more strongly</a:t>
            </a:r>
            <a:endParaRPr lang="en-US" dirty="0"/>
          </a:p>
        </p:txBody>
      </p:sp>
      <p:pic>
        <p:nvPicPr>
          <p:cNvPr id="4098" name="Picture 2" descr="http://howyourbrainworks.net/sites/default/files/two_H20_molecul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509618"/>
            <a:ext cx="3067049" cy="1986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721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81000"/>
            <a:ext cx="7024744" cy="1143000"/>
          </a:xfrm>
        </p:spPr>
        <p:txBody>
          <a:bodyPr/>
          <a:lstStyle/>
          <a:p>
            <a:r>
              <a:rPr lang="en-US" dirty="0"/>
              <a:t>2-2 Properties of Water</a:t>
            </a:r>
          </a:p>
        </p:txBody>
      </p:sp>
      <p:sp>
        <p:nvSpPr>
          <p:cNvPr id="3" name="Content Placeholder 2"/>
          <p:cNvSpPr>
            <a:spLocks noGrp="1"/>
          </p:cNvSpPr>
          <p:nvPr>
            <p:ph idx="1"/>
          </p:nvPr>
        </p:nvSpPr>
        <p:spPr>
          <a:xfrm>
            <a:off x="609600" y="1524000"/>
            <a:ext cx="6777317" cy="3508977"/>
          </a:xfrm>
        </p:spPr>
        <p:txBody>
          <a:bodyPr/>
          <a:lstStyle/>
          <a:p>
            <a:r>
              <a:rPr lang="en-US" dirty="0" smtClean="0"/>
              <a:t>Hydrogen bonds-polar molecules attract each other and form bonds between hydrogen and any small electronegative atom, like oxygen</a:t>
            </a:r>
          </a:p>
          <a:p>
            <a:r>
              <a:rPr lang="en-US" dirty="0" smtClean="0"/>
              <a:t>Results in cohesion (between molecules of the same substance) and adhesion (between molecules of different substances)</a:t>
            </a:r>
            <a:endParaRPr lang="en-US" dirty="0"/>
          </a:p>
        </p:txBody>
      </p:sp>
      <p:pic>
        <p:nvPicPr>
          <p:cNvPr id="5122" name="Picture 2" descr="http://plantphys.info/plant_physiology/images/watermolecul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2400" y="4267200"/>
            <a:ext cx="2844800"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401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2-2 Properties of Water</a:t>
            </a:r>
          </a:p>
        </p:txBody>
      </p:sp>
      <p:sp>
        <p:nvSpPr>
          <p:cNvPr id="3" name="Content Placeholder 2"/>
          <p:cNvSpPr>
            <a:spLocks noGrp="1"/>
          </p:cNvSpPr>
          <p:nvPr>
            <p:ph idx="1"/>
          </p:nvPr>
        </p:nvSpPr>
        <p:spPr/>
        <p:txBody>
          <a:bodyPr/>
          <a:lstStyle/>
          <a:p>
            <a:r>
              <a:rPr lang="en-US" dirty="0" smtClean="0"/>
              <a:t>Solutions and Suspensions</a:t>
            </a:r>
          </a:p>
          <a:p>
            <a:r>
              <a:rPr lang="en-US" dirty="0" smtClean="0"/>
              <a:t>Mixtures made with water</a:t>
            </a:r>
          </a:p>
          <a:p>
            <a:r>
              <a:rPr lang="en-US" dirty="0" smtClean="0"/>
              <a:t>Solution-a substance is dissolved in water</a:t>
            </a:r>
          </a:p>
          <a:p>
            <a:pPr lvl="1"/>
            <a:r>
              <a:rPr lang="en-US" dirty="0" smtClean="0"/>
              <a:t>Solute-substance dissolved</a:t>
            </a:r>
          </a:p>
          <a:p>
            <a:pPr lvl="1"/>
            <a:r>
              <a:rPr lang="en-US" dirty="0" smtClean="0"/>
              <a:t>Solvent-the substance the solute is dissolved in to</a:t>
            </a:r>
          </a:p>
          <a:p>
            <a:r>
              <a:rPr lang="en-US" dirty="0" smtClean="0"/>
              <a:t>Suspension-substance is not dissolved in water</a:t>
            </a:r>
            <a:endParaRPr lang="en-US" dirty="0"/>
          </a:p>
        </p:txBody>
      </p:sp>
    </p:spTree>
    <p:extLst>
      <p:ext uri="{BB962C8B-B14F-4D97-AF65-F5344CB8AC3E}">
        <p14:creationId xmlns:p14="http://schemas.microsoft.com/office/powerpoint/2010/main" val="2627987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2-2 Properties of Water</a:t>
            </a:r>
          </a:p>
        </p:txBody>
      </p:sp>
      <p:sp>
        <p:nvSpPr>
          <p:cNvPr id="3" name="Content Placeholder 2"/>
          <p:cNvSpPr>
            <a:spLocks noGrp="1"/>
          </p:cNvSpPr>
          <p:nvPr>
            <p:ph idx="1"/>
          </p:nvPr>
        </p:nvSpPr>
        <p:spPr/>
        <p:txBody>
          <a:bodyPr>
            <a:normAutofit fontScale="92500"/>
          </a:bodyPr>
          <a:lstStyle/>
          <a:p>
            <a:r>
              <a:rPr lang="en-US" dirty="0" smtClean="0"/>
              <a:t>Acids, bases and pH</a:t>
            </a:r>
          </a:p>
          <a:p>
            <a:r>
              <a:rPr lang="en-US" dirty="0" smtClean="0"/>
              <a:t>Ionization of water</a:t>
            </a:r>
          </a:p>
          <a:p>
            <a:r>
              <a:rPr lang="en-US" dirty="0" smtClean="0"/>
              <a:t>2H</a:t>
            </a:r>
            <a:r>
              <a:rPr lang="en-US" baseline="-25000" dirty="0" smtClean="0"/>
              <a:t>2</a:t>
            </a:r>
            <a:r>
              <a:rPr lang="en-US" dirty="0" smtClean="0"/>
              <a:t>O </a:t>
            </a:r>
            <a:r>
              <a:rPr lang="en-US" dirty="0" smtClean="0">
                <a:sym typeface="Symbol"/>
              </a:rPr>
              <a:t> H</a:t>
            </a:r>
            <a:r>
              <a:rPr lang="en-US" baseline="-25000" dirty="0" smtClean="0">
                <a:sym typeface="Symbol"/>
              </a:rPr>
              <a:t>3</a:t>
            </a:r>
            <a:r>
              <a:rPr lang="en-US" dirty="0" smtClean="0">
                <a:sym typeface="Symbol"/>
              </a:rPr>
              <a:t>O</a:t>
            </a:r>
            <a:r>
              <a:rPr lang="en-US" baseline="30000" dirty="0" smtClean="0">
                <a:sym typeface="Symbol"/>
              </a:rPr>
              <a:t>+</a:t>
            </a:r>
            <a:r>
              <a:rPr lang="en-US" dirty="0" smtClean="0">
                <a:sym typeface="Symbol"/>
              </a:rPr>
              <a:t> + OH</a:t>
            </a:r>
            <a:r>
              <a:rPr lang="en-US" baseline="30000" dirty="0" smtClean="0">
                <a:sym typeface="Symbol"/>
              </a:rPr>
              <a:t>-</a:t>
            </a:r>
          </a:p>
          <a:p>
            <a:r>
              <a:rPr lang="en-US" dirty="0">
                <a:sym typeface="Symbol"/>
              </a:rPr>
              <a:t>H</a:t>
            </a:r>
            <a:r>
              <a:rPr lang="en-US" baseline="-25000" dirty="0">
                <a:sym typeface="Symbol"/>
              </a:rPr>
              <a:t>3</a:t>
            </a:r>
            <a:r>
              <a:rPr lang="en-US" dirty="0">
                <a:sym typeface="Symbol"/>
              </a:rPr>
              <a:t>O</a:t>
            </a:r>
            <a:r>
              <a:rPr lang="en-US" baseline="30000" dirty="0">
                <a:sym typeface="Symbol"/>
              </a:rPr>
              <a:t>+</a:t>
            </a:r>
            <a:r>
              <a:rPr lang="en-US" dirty="0">
                <a:sym typeface="Symbol"/>
              </a:rPr>
              <a:t> </a:t>
            </a:r>
            <a:r>
              <a:rPr lang="en-US" dirty="0" smtClean="0">
                <a:sym typeface="Symbol"/>
              </a:rPr>
              <a:t>makes solutions acidic, OH</a:t>
            </a:r>
            <a:r>
              <a:rPr lang="en-US" baseline="30000" dirty="0" smtClean="0">
                <a:sym typeface="Symbol"/>
              </a:rPr>
              <a:t>- </a:t>
            </a:r>
            <a:r>
              <a:rPr lang="en-US" dirty="0" smtClean="0">
                <a:sym typeface="Symbol"/>
              </a:rPr>
              <a:t>makes solutions basic. When </a:t>
            </a:r>
            <a:r>
              <a:rPr lang="en-US" dirty="0">
                <a:sym typeface="Symbol"/>
              </a:rPr>
              <a:t>H</a:t>
            </a:r>
            <a:r>
              <a:rPr lang="en-US" baseline="-25000" dirty="0">
                <a:sym typeface="Symbol"/>
              </a:rPr>
              <a:t>3</a:t>
            </a:r>
            <a:r>
              <a:rPr lang="en-US" dirty="0">
                <a:sym typeface="Symbol"/>
              </a:rPr>
              <a:t>O</a:t>
            </a:r>
            <a:r>
              <a:rPr lang="en-US" baseline="30000" dirty="0">
                <a:sym typeface="Symbol"/>
              </a:rPr>
              <a:t>+</a:t>
            </a:r>
            <a:r>
              <a:rPr lang="en-US" dirty="0">
                <a:sym typeface="Symbol"/>
              </a:rPr>
              <a:t> </a:t>
            </a:r>
            <a:r>
              <a:rPr lang="en-US" dirty="0" smtClean="0">
                <a:sym typeface="Symbol"/>
              </a:rPr>
              <a:t>= OH</a:t>
            </a:r>
            <a:r>
              <a:rPr lang="en-US" baseline="30000" dirty="0" smtClean="0">
                <a:sym typeface="Symbol"/>
              </a:rPr>
              <a:t>- </a:t>
            </a:r>
            <a:r>
              <a:rPr lang="en-US" dirty="0" smtClean="0">
                <a:sym typeface="Symbol"/>
              </a:rPr>
              <a:t>the solution is neutral</a:t>
            </a:r>
          </a:p>
          <a:p>
            <a:r>
              <a:rPr lang="en-US" dirty="0" smtClean="0">
                <a:sym typeface="Symbol"/>
              </a:rPr>
              <a:t>pH scale 0-14; lower number is more acidic</a:t>
            </a:r>
          </a:p>
          <a:p>
            <a:r>
              <a:rPr lang="en-US" dirty="0" smtClean="0">
                <a:sym typeface="Symbol"/>
              </a:rPr>
              <a:t>Buffers are substances that help solutions resist pH change</a:t>
            </a:r>
            <a:endParaRPr lang="en-US" dirty="0"/>
          </a:p>
        </p:txBody>
      </p:sp>
    </p:spTree>
    <p:extLst>
      <p:ext uri="{BB962C8B-B14F-4D97-AF65-F5344CB8AC3E}">
        <p14:creationId xmlns:p14="http://schemas.microsoft.com/office/powerpoint/2010/main" val="16279725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2-3 Carbon Compounds</a:t>
            </a:r>
            <a:endParaRPr lang="en-US" dirty="0"/>
          </a:p>
        </p:txBody>
      </p:sp>
      <p:sp>
        <p:nvSpPr>
          <p:cNvPr id="3" name="Content Placeholder 2"/>
          <p:cNvSpPr>
            <a:spLocks noGrp="1"/>
          </p:cNvSpPr>
          <p:nvPr>
            <p:ph idx="1"/>
          </p:nvPr>
        </p:nvSpPr>
        <p:spPr/>
        <p:txBody>
          <a:bodyPr/>
          <a:lstStyle/>
          <a:p>
            <a:r>
              <a:rPr lang="en-US" dirty="0" smtClean="0"/>
              <a:t>Organic chemistry deals with carbon containing compounds</a:t>
            </a:r>
          </a:p>
          <a:p>
            <a:r>
              <a:rPr lang="en-US" dirty="0" smtClean="0"/>
              <a:t>Carbon forms 4 bonds; can form single, double or triple covalent bonds</a:t>
            </a:r>
            <a:endParaRPr lang="en-US" dirty="0"/>
          </a:p>
        </p:txBody>
      </p:sp>
      <p:pic>
        <p:nvPicPr>
          <p:cNvPr id="6146" name="Picture 2" descr="http://www.contexo.info/DNA_Basics/images/Carbon%20compounds.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3962400"/>
            <a:ext cx="7600950" cy="2270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8837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2-3 Carbon Compounds</a:t>
            </a:r>
          </a:p>
        </p:txBody>
      </p:sp>
      <p:sp>
        <p:nvSpPr>
          <p:cNvPr id="3" name="Content Placeholder 2"/>
          <p:cNvSpPr>
            <a:spLocks noGrp="1"/>
          </p:cNvSpPr>
          <p:nvPr>
            <p:ph idx="1"/>
          </p:nvPr>
        </p:nvSpPr>
        <p:spPr/>
        <p:txBody>
          <a:bodyPr/>
          <a:lstStyle/>
          <a:p>
            <a:r>
              <a:rPr lang="en-US" dirty="0" smtClean="0"/>
              <a:t>Macromolecules</a:t>
            </a:r>
          </a:p>
          <a:p>
            <a:r>
              <a:rPr lang="en-US" dirty="0" smtClean="0"/>
              <a:t>Giant molecules</a:t>
            </a:r>
          </a:p>
          <a:p>
            <a:r>
              <a:rPr lang="en-US" dirty="0" smtClean="0"/>
              <a:t>Formed by polymerization-form polymers</a:t>
            </a:r>
          </a:p>
          <a:p>
            <a:r>
              <a:rPr lang="en-US" dirty="0" smtClean="0"/>
              <a:t>Four categories</a:t>
            </a:r>
          </a:p>
          <a:p>
            <a:pPr lvl="1"/>
            <a:r>
              <a:rPr lang="en-US" dirty="0" smtClean="0"/>
              <a:t>Carbohydrates</a:t>
            </a:r>
          </a:p>
          <a:p>
            <a:pPr lvl="1"/>
            <a:r>
              <a:rPr lang="en-US" dirty="0" smtClean="0"/>
              <a:t>Lipids</a:t>
            </a:r>
          </a:p>
          <a:p>
            <a:pPr lvl="1"/>
            <a:r>
              <a:rPr lang="en-US" dirty="0" smtClean="0"/>
              <a:t>Nucleic acids</a:t>
            </a:r>
          </a:p>
          <a:p>
            <a:pPr lvl="1"/>
            <a:r>
              <a:rPr lang="en-US" dirty="0" smtClean="0"/>
              <a:t>proteins</a:t>
            </a:r>
            <a:endParaRPr lang="en-US" dirty="0"/>
          </a:p>
        </p:txBody>
      </p:sp>
    </p:spTree>
    <p:extLst>
      <p:ext uri="{BB962C8B-B14F-4D97-AF65-F5344CB8AC3E}">
        <p14:creationId xmlns:p14="http://schemas.microsoft.com/office/powerpoint/2010/main" val="11789703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0"/>
            <a:ext cx="7024744" cy="1143000"/>
          </a:xfrm>
        </p:spPr>
        <p:txBody>
          <a:bodyPr/>
          <a:lstStyle/>
          <a:p>
            <a:r>
              <a:rPr lang="en-US" dirty="0"/>
              <a:t>2-3 Carbon Compounds</a:t>
            </a:r>
          </a:p>
        </p:txBody>
      </p:sp>
      <p:sp>
        <p:nvSpPr>
          <p:cNvPr id="3" name="Content Placeholder 2"/>
          <p:cNvSpPr>
            <a:spLocks noGrp="1"/>
          </p:cNvSpPr>
          <p:nvPr>
            <p:ph idx="1"/>
          </p:nvPr>
        </p:nvSpPr>
        <p:spPr>
          <a:xfrm>
            <a:off x="1043492" y="1295988"/>
            <a:ext cx="6777317" cy="3508977"/>
          </a:xfrm>
        </p:spPr>
        <p:txBody>
          <a:bodyPr/>
          <a:lstStyle/>
          <a:p>
            <a:r>
              <a:rPr lang="en-US" dirty="0" smtClean="0"/>
              <a:t>Carbohydrates</a:t>
            </a:r>
          </a:p>
          <a:p>
            <a:r>
              <a:rPr lang="en-US" dirty="0" smtClean="0"/>
              <a:t>C:H:O  1:2:1</a:t>
            </a:r>
          </a:p>
          <a:p>
            <a:r>
              <a:rPr lang="en-US" dirty="0" smtClean="0"/>
              <a:t>Energy and structural purposes</a:t>
            </a:r>
          </a:p>
          <a:p>
            <a:r>
              <a:rPr lang="en-US" dirty="0" smtClean="0"/>
              <a:t>Glucose is basic unit</a:t>
            </a:r>
          </a:p>
          <a:p>
            <a:r>
              <a:rPr lang="en-US" dirty="0" smtClean="0"/>
              <a:t>Starch and cellulose are polymers</a:t>
            </a:r>
            <a:endParaRPr lang="en-US" dirty="0"/>
          </a:p>
        </p:txBody>
      </p:sp>
      <p:pic>
        <p:nvPicPr>
          <p:cNvPr id="7170" name="Picture 2" descr="http://jennifer.nutritiontransition.co.uk/images/carbohydrate-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733800"/>
            <a:ext cx="3429000" cy="2646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738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 What is Science?</a:t>
            </a:r>
            <a:endParaRPr lang="en-US" dirty="0"/>
          </a:p>
        </p:txBody>
      </p:sp>
      <p:sp>
        <p:nvSpPr>
          <p:cNvPr id="3" name="Content Placeholder 2"/>
          <p:cNvSpPr>
            <a:spLocks noGrp="1"/>
          </p:cNvSpPr>
          <p:nvPr>
            <p:ph idx="1"/>
          </p:nvPr>
        </p:nvSpPr>
        <p:spPr/>
        <p:txBody>
          <a:bodyPr/>
          <a:lstStyle/>
          <a:p>
            <a:r>
              <a:rPr lang="en-US" dirty="0" smtClean="0"/>
              <a:t>Goals:</a:t>
            </a:r>
          </a:p>
          <a:p>
            <a:r>
              <a:rPr lang="en-US" dirty="0" smtClean="0"/>
              <a:t>To investigate and understand nature</a:t>
            </a:r>
          </a:p>
          <a:p>
            <a:r>
              <a:rPr lang="en-US" dirty="0" smtClean="0"/>
              <a:t>To explain events in nature</a:t>
            </a:r>
          </a:p>
          <a:p>
            <a:r>
              <a:rPr lang="en-US" dirty="0" smtClean="0"/>
              <a:t>Use explanations to make predictions</a:t>
            </a:r>
            <a:endParaRPr lang="en-US" dirty="0"/>
          </a:p>
        </p:txBody>
      </p:sp>
    </p:spTree>
    <p:extLst>
      <p:ext uri="{BB962C8B-B14F-4D97-AF65-F5344CB8AC3E}">
        <p14:creationId xmlns:p14="http://schemas.microsoft.com/office/powerpoint/2010/main" val="269993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2-3 Carbon Compounds</a:t>
            </a:r>
          </a:p>
        </p:txBody>
      </p:sp>
      <p:sp>
        <p:nvSpPr>
          <p:cNvPr id="3" name="Content Placeholder 2"/>
          <p:cNvSpPr>
            <a:spLocks noGrp="1"/>
          </p:cNvSpPr>
          <p:nvPr>
            <p:ph idx="1"/>
          </p:nvPr>
        </p:nvSpPr>
        <p:spPr/>
        <p:txBody>
          <a:bodyPr/>
          <a:lstStyle/>
          <a:p>
            <a:r>
              <a:rPr lang="en-US" dirty="0" smtClean="0"/>
              <a:t>Lipids</a:t>
            </a:r>
          </a:p>
          <a:p>
            <a:r>
              <a:rPr lang="en-US" dirty="0" smtClean="0"/>
              <a:t>Carbon and Hydrogen</a:t>
            </a:r>
          </a:p>
          <a:p>
            <a:r>
              <a:rPr lang="en-US" dirty="0" smtClean="0"/>
              <a:t>Stores energy and makes up cell and organelle membranes, messengers</a:t>
            </a:r>
          </a:p>
          <a:p>
            <a:r>
              <a:rPr lang="en-US" dirty="0" smtClean="0"/>
              <a:t>Glycerol + fatty acid</a:t>
            </a:r>
          </a:p>
        </p:txBody>
      </p:sp>
      <p:pic>
        <p:nvPicPr>
          <p:cNvPr id="8194" name="Picture 2" descr="http://infohost.nmt.edu/~klathrop/biology_files/image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1422" y="4343400"/>
            <a:ext cx="3986778"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4913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2-3 Carbon Compounds</a:t>
            </a:r>
          </a:p>
        </p:txBody>
      </p:sp>
      <p:sp>
        <p:nvSpPr>
          <p:cNvPr id="3" name="Content Placeholder 2"/>
          <p:cNvSpPr>
            <a:spLocks noGrp="1"/>
          </p:cNvSpPr>
          <p:nvPr>
            <p:ph idx="1"/>
          </p:nvPr>
        </p:nvSpPr>
        <p:spPr/>
        <p:txBody>
          <a:bodyPr/>
          <a:lstStyle/>
          <a:p>
            <a:r>
              <a:rPr lang="en-US" dirty="0"/>
              <a:t>Lipids</a:t>
            </a:r>
          </a:p>
          <a:p>
            <a:r>
              <a:rPr lang="en-US" dirty="0" smtClean="0"/>
              <a:t>Saturated </a:t>
            </a:r>
            <a:r>
              <a:rPr lang="en-US" dirty="0"/>
              <a:t>(all single bonds between C’s) and unsaturated (some double bonds)</a:t>
            </a:r>
          </a:p>
          <a:p>
            <a:endParaRPr lang="en-US" dirty="0"/>
          </a:p>
        </p:txBody>
      </p:sp>
      <p:pic>
        <p:nvPicPr>
          <p:cNvPr id="9218" name="Picture 2" descr="http://www.precisionnutrition.com/wordpress/wp-content/uploads/2009/11/saturated-unsaturated-fats-molecular-conf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505200"/>
            <a:ext cx="2947409" cy="28956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biology.clc.uc.edu/graphics/bio104/omega-3-n-6%20gre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609974"/>
            <a:ext cx="3438525"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6120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2-3 Carbon Compounds</a:t>
            </a:r>
          </a:p>
        </p:txBody>
      </p:sp>
      <p:sp>
        <p:nvSpPr>
          <p:cNvPr id="3" name="Content Placeholder 2"/>
          <p:cNvSpPr>
            <a:spLocks noGrp="1"/>
          </p:cNvSpPr>
          <p:nvPr>
            <p:ph idx="1"/>
          </p:nvPr>
        </p:nvSpPr>
        <p:spPr/>
        <p:txBody>
          <a:bodyPr/>
          <a:lstStyle/>
          <a:p>
            <a:r>
              <a:rPr lang="en-US" dirty="0" smtClean="0"/>
              <a:t>Nucleic Acids</a:t>
            </a:r>
          </a:p>
          <a:p>
            <a:r>
              <a:rPr lang="en-US" dirty="0" smtClean="0"/>
              <a:t>C, H, O,N,P</a:t>
            </a:r>
          </a:p>
          <a:p>
            <a:r>
              <a:rPr lang="en-US" dirty="0" smtClean="0"/>
              <a:t>Nucleotides-monomer</a:t>
            </a:r>
          </a:p>
          <a:p>
            <a:r>
              <a:rPr lang="en-US" dirty="0" smtClean="0"/>
              <a:t>Nucleic acid-polymer</a:t>
            </a:r>
          </a:p>
          <a:p>
            <a:r>
              <a:rPr lang="en-US" dirty="0" smtClean="0"/>
              <a:t>Stores and transmits information</a:t>
            </a:r>
          </a:p>
          <a:p>
            <a:r>
              <a:rPr lang="en-US" dirty="0" smtClean="0"/>
              <a:t>DNA (</a:t>
            </a:r>
            <a:r>
              <a:rPr lang="en-US" dirty="0" err="1" smtClean="0"/>
              <a:t>deoxy</a:t>
            </a:r>
            <a:r>
              <a:rPr lang="en-US" dirty="0" smtClean="0"/>
              <a:t>-)and RNA(ribonucleic acid)</a:t>
            </a:r>
            <a:endParaRPr lang="en-US" dirty="0"/>
          </a:p>
        </p:txBody>
      </p:sp>
    </p:spTree>
    <p:extLst>
      <p:ext uri="{BB962C8B-B14F-4D97-AF65-F5344CB8AC3E}">
        <p14:creationId xmlns:p14="http://schemas.microsoft.com/office/powerpoint/2010/main" val="37587711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2-3 Carbon Compounds</a:t>
            </a:r>
          </a:p>
        </p:txBody>
      </p:sp>
      <p:sp>
        <p:nvSpPr>
          <p:cNvPr id="3" name="Content Placeholder 2"/>
          <p:cNvSpPr>
            <a:spLocks noGrp="1"/>
          </p:cNvSpPr>
          <p:nvPr>
            <p:ph idx="1"/>
          </p:nvPr>
        </p:nvSpPr>
        <p:spPr/>
        <p:txBody>
          <a:bodyPr/>
          <a:lstStyle/>
          <a:p>
            <a:r>
              <a:rPr lang="en-US" dirty="0" smtClean="0"/>
              <a:t>Nucleotide</a:t>
            </a:r>
            <a:endParaRPr lang="en-US" dirty="0"/>
          </a:p>
        </p:txBody>
      </p:sp>
      <p:pic>
        <p:nvPicPr>
          <p:cNvPr id="10242" name="Picture 2" descr="http://upload.wikimedia.org/wikipedia/commons/thumb/e/e2/Nucleotides_1.svg/1280px-Nucleotides_1.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533774"/>
            <a:ext cx="8101087" cy="2867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8315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2-3 Carbon Compounds</a:t>
            </a:r>
          </a:p>
        </p:txBody>
      </p:sp>
      <p:sp>
        <p:nvSpPr>
          <p:cNvPr id="3" name="Content Placeholder 2"/>
          <p:cNvSpPr>
            <a:spLocks noGrp="1"/>
          </p:cNvSpPr>
          <p:nvPr>
            <p:ph idx="1"/>
          </p:nvPr>
        </p:nvSpPr>
        <p:spPr/>
        <p:txBody>
          <a:bodyPr/>
          <a:lstStyle/>
          <a:p>
            <a:r>
              <a:rPr lang="en-US" dirty="0" smtClean="0"/>
              <a:t>Nucleic acid</a:t>
            </a:r>
            <a:endParaRPr lang="en-US" dirty="0"/>
          </a:p>
        </p:txBody>
      </p:sp>
      <p:pic>
        <p:nvPicPr>
          <p:cNvPr id="11266" name="Picture 2" descr="http://www.chem.ucla.edu/harding/IGOC/N/nucleic_acid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104349"/>
            <a:ext cx="3581400" cy="4268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13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705" y="533400"/>
            <a:ext cx="7024744" cy="1143000"/>
          </a:xfrm>
        </p:spPr>
        <p:txBody>
          <a:bodyPr/>
          <a:lstStyle/>
          <a:p>
            <a:r>
              <a:rPr lang="en-US" dirty="0"/>
              <a:t>2-3 Carbon Compounds</a:t>
            </a:r>
          </a:p>
        </p:txBody>
      </p:sp>
      <p:sp>
        <p:nvSpPr>
          <p:cNvPr id="3" name="Content Placeholder 2"/>
          <p:cNvSpPr>
            <a:spLocks noGrp="1"/>
          </p:cNvSpPr>
          <p:nvPr>
            <p:ph idx="1"/>
          </p:nvPr>
        </p:nvSpPr>
        <p:spPr>
          <a:xfrm>
            <a:off x="2667000" y="2209800"/>
            <a:ext cx="4657214" cy="2267382"/>
          </a:xfrm>
        </p:spPr>
        <p:txBody>
          <a:bodyPr/>
          <a:lstStyle/>
          <a:p>
            <a:r>
              <a:rPr lang="en-US" dirty="0" smtClean="0"/>
              <a:t>DNA vs RNA</a:t>
            </a:r>
          </a:p>
          <a:p>
            <a:endParaRPr lang="en-US" dirty="0"/>
          </a:p>
        </p:txBody>
      </p:sp>
      <p:pic>
        <p:nvPicPr>
          <p:cNvPr id="12290" name="Picture 2" descr="https://www2.chemistry.msu.edu/faculty/reusch/virttxtjml/Images3/dna_rna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714452"/>
            <a:ext cx="5752945" cy="3762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5423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2-3 Carbon Compounds</a:t>
            </a:r>
          </a:p>
        </p:txBody>
      </p:sp>
      <p:sp>
        <p:nvSpPr>
          <p:cNvPr id="3" name="Content Placeholder 2"/>
          <p:cNvSpPr>
            <a:spLocks noGrp="1"/>
          </p:cNvSpPr>
          <p:nvPr>
            <p:ph idx="1"/>
          </p:nvPr>
        </p:nvSpPr>
        <p:spPr/>
        <p:txBody>
          <a:bodyPr>
            <a:normAutofit lnSpcReduction="10000"/>
          </a:bodyPr>
          <a:lstStyle/>
          <a:p>
            <a:r>
              <a:rPr lang="en-US" dirty="0" smtClean="0"/>
              <a:t>Proteins</a:t>
            </a:r>
          </a:p>
          <a:p>
            <a:r>
              <a:rPr lang="en-US" dirty="0" smtClean="0"/>
              <a:t>Polymers of amino acids</a:t>
            </a:r>
          </a:p>
          <a:p>
            <a:r>
              <a:rPr lang="en-US" dirty="0" smtClean="0"/>
              <a:t>Control the rate of reactions and regulate cell processes, form bones and muscle (structural), transport substances and fight disease</a:t>
            </a:r>
          </a:p>
          <a:p>
            <a:r>
              <a:rPr lang="en-US" dirty="0" smtClean="0"/>
              <a:t>Amino acids have an amino group end (-NH</a:t>
            </a:r>
            <a:r>
              <a:rPr lang="en-US" baseline="-25000" dirty="0" smtClean="0"/>
              <a:t>2</a:t>
            </a:r>
            <a:r>
              <a:rPr lang="en-US" dirty="0" smtClean="0"/>
              <a:t>) and carboxylic acids end (-COOH)</a:t>
            </a:r>
          </a:p>
          <a:p>
            <a:r>
              <a:rPr lang="en-US" dirty="0" smtClean="0"/>
              <a:t>Amino acids joined by peptide bond</a:t>
            </a:r>
            <a:endParaRPr lang="en-US" dirty="0"/>
          </a:p>
        </p:txBody>
      </p:sp>
    </p:spTree>
    <p:extLst>
      <p:ext uri="{BB962C8B-B14F-4D97-AF65-F5344CB8AC3E}">
        <p14:creationId xmlns:p14="http://schemas.microsoft.com/office/powerpoint/2010/main" val="17363395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2-3 Carbon Compounds</a:t>
            </a:r>
          </a:p>
        </p:txBody>
      </p:sp>
      <p:sp>
        <p:nvSpPr>
          <p:cNvPr id="3" name="Content Placeholder 2"/>
          <p:cNvSpPr>
            <a:spLocks noGrp="1"/>
          </p:cNvSpPr>
          <p:nvPr>
            <p:ph idx="1"/>
          </p:nvPr>
        </p:nvSpPr>
        <p:spPr/>
        <p:txBody>
          <a:bodyPr/>
          <a:lstStyle/>
          <a:p>
            <a:r>
              <a:rPr lang="en-US" dirty="0" smtClean="0"/>
              <a:t>Amino acids</a:t>
            </a:r>
            <a:endParaRPr lang="en-US" dirty="0"/>
          </a:p>
        </p:txBody>
      </p:sp>
      <p:pic>
        <p:nvPicPr>
          <p:cNvPr id="14338" name="Picture 2" descr="http://njms2.umdnj.edu/biochweb/education/bioweb/PreK/aminoacid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209800"/>
            <a:ext cx="4267200" cy="4245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2419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2-3 Carbon Compounds</a:t>
            </a:r>
          </a:p>
        </p:txBody>
      </p:sp>
      <p:sp>
        <p:nvSpPr>
          <p:cNvPr id="3" name="Content Placeholder 2"/>
          <p:cNvSpPr>
            <a:spLocks noGrp="1"/>
          </p:cNvSpPr>
          <p:nvPr>
            <p:ph idx="1"/>
          </p:nvPr>
        </p:nvSpPr>
        <p:spPr/>
        <p:txBody>
          <a:bodyPr/>
          <a:lstStyle/>
          <a:p>
            <a:r>
              <a:rPr lang="en-US" dirty="0" smtClean="0"/>
              <a:t>Peptide bond</a:t>
            </a:r>
            <a:endParaRPr lang="en-US" dirty="0"/>
          </a:p>
        </p:txBody>
      </p:sp>
      <p:pic>
        <p:nvPicPr>
          <p:cNvPr id="13314" name="Picture 2" descr="http://cmgm.stanford.edu/biochem201/Slides/Protein%20Structure/Forming%20Peptide%20Bo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733800"/>
            <a:ext cx="7786596" cy="147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2547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2-3 Carbon Compounds</a:t>
            </a:r>
          </a:p>
        </p:txBody>
      </p:sp>
      <p:sp>
        <p:nvSpPr>
          <p:cNvPr id="3" name="Content Placeholder 2"/>
          <p:cNvSpPr>
            <a:spLocks noGrp="1"/>
          </p:cNvSpPr>
          <p:nvPr>
            <p:ph idx="1"/>
          </p:nvPr>
        </p:nvSpPr>
        <p:spPr/>
        <p:txBody>
          <a:bodyPr>
            <a:normAutofit fontScale="92500" lnSpcReduction="20000"/>
          </a:bodyPr>
          <a:lstStyle/>
          <a:p>
            <a:r>
              <a:rPr lang="en-US" dirty="0" smtClean="0"/>
              <a:t>Protein Structure</a:t>
            </a:r>
          </a:p>
          <a:p>
            <a:r>
              <a:rPr lang="en-US" dirty="0" smtClean="0"/>
              <a:t>4 levels</a:t>
            </a:r>
          </a:p>
          <a:p>
            <a:r>
              <a:rPr lang="en-US" dirty="0" smtClean="0"/>
              <a:t>Primary-sequence of amino acids</a:t>
            </a:r>
          </a:p>
          <a:p>
            <a:r>
              <a:rPr lang="en-US" dirty="0" smtClean="0"/>
              <a:t>Secondary-chains of AA’s can be twisted or folded into alpha helices or beta sheets</a:t>
            </a:r>
          </a:p>
          <a:p>
            <a:r>
              <a:rPr lang="en-US" dirty="0" smtClean="0"/>
              <a:t>Tertiary-The twisted and folded chain can be twisted and folded again; 3-D structure of the protein</a:t>
            </a:r>
          </a:p>
          <a:p>
            <a:r>
              <a:rPr lang="en-US" dirty="0" err="1" smtClean="0"/>
              <a:t>Quartenary</a:t>
            </a:r>
            <a:r>
              <a:rPr lang="en-US" dirty="0" smtClean="0"/>
              <a:t>-if the protein has more than one polypeptide chain, the individual chains bonded together </a:t>
            </a:r>
          </a:p>
          <a:p>
            <a:endParaRPr lang="en-US" dirty="0"/>
          </a:p>
        </p:txBody>
      </p:sp>
    </p:spTree>
    <p:extLst>
      <p:ext uri="{BB962C8B-B14F-4D97-AF65-F5344CB8AC3E}">
        <p14:creationId xmlns:p14="http://schemas.microsoft.com/office/powerpoint/2010/main" val="3137715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 What is Science?</a:t>
            </a:r>
          </a:p>
        </p:txBody>
      </p:sp>
      <p:sp>
        <p:nvSpPr>
          <p:cNvPr id="3" name="Content Placeholder 2"/>
          <p:cNvSpPr>
            <a:spLocks noGrp="1"/>
          </p:cNvSpPr>
          <p:nvPr>
            <p:ph idx="1"/>
          </p:nvPr>
        </p:nvSpPr>
        <p:spPr/>
        <p:txBody>
          <a:bodyPr>
            <a:normAutofit lnSpcReduction="10000"/>
          </a:bodyPr>
          <a:lstStyle/>
          <a:p>
            <a:r>
              <a:rPr lang="en-US" dirty="0" smtClean="0"/>
              <a:t>Deals only with the natural world</a:t>
            </a:r>
          </a:p>
          <a:p>
            <a:r>
              <a:rPr lang="en-US" dirty="0" smtClean="0"/>
              <a:t>Scientists collect and organize information in a careful, organized way, looking for patterns and connections</a:t>
            </a:r>
          </a:p>
          <a:p>
            <a:r>
              <a:rPr lang="en-US" dirty="0" smtClean="0"/>
              <a:t>Scientists make predictions that can be tested by examining evidence</a:t>
            </a:r>
          </a:p>
          <a:p>
            <a:r>
              <a:rPr lang="en-US" dirty="0" smtClean="0"/>
              <a:t>Refers to a body of knowledge that scientists have built up after years of using this process</a:t>
            </a:r>
            <a:endParaRPr lang="en-US" dirty="0"/>
          </a:p>
        </p:txBody>
      </p:sp>
    </p:spTree>
    <p:extLst>
      <p:ext uri="{BB962C8B-B14F-4D97-AF65-F5344CB8AC3E}">
        <p14:creationId xmlns:p14="http://schemas.microsoft.com/office/powerpoint/2010/main" val="234580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2-3 Carbon Compounds</a:t>
            </a:r>
          </a:p>
        </p:txBody>
      </p:sp>
      <p:sp>
        <p:nvSpPr>
          <p:cNvPr id="3" name="Content Placeholder 2"/>
          <p:cNvSpPr>
            <a:spLocks noGrp="1"/>
          </p:cNvSpPr>
          <p:nvPr>
            <p:ph idx="1"/>
          </p:nvPr>
        </p:nvSpPr>
        <p:spPr/>
        <p:txBody>
          <a:bodyPr/>
          <a:lstStyle/>
          <a:p>
            <a:r>
              <a:rPr lang="en-US" dirty="0" smtClean="0"/>
              <a:t>Protein structure</a:t>
            </a:r>
            <a:endParaRPr lang="en-US" dirty="0"/>
          </a:p>
        </p:txBody>
      </p:sp>
      <p:pic>
        <p:nvPicPr>
          <p:cNvPr id="15362" name="Picture 2" descr="http://upload.wikimedia.org/wikipedia/commons/thumb/c/c9/Main_protein_structure_levels_en.svg/587px-Main_protein_structure_levels_e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124209"/>
            <a:ext cx="2438400" cy="4260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1961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2-4 Chemical Reactions and Enzymes</a:t>
            </a:r>
            <a:endParaRPr lang="en-US" dirty="0"/>
          </a:p>
        </p:txBody>
      </p:sp>
      <p:sp>
        <p:nvSpPr>
          <p:cNvPr id="3" name="Content Placeholder 2"/>
          <p:cNvSpPr>
            <a:spLocks noGrp="1"/>
          </p:cNvSpPr>
          <p:nvPr>
            <p:ph idx="1"/>
          </p:nvPr>
        </p:nvSpPr>
        <p:spPr/>
        <p:txBody>
          <a:bodyPr/>
          <a:lstStyle/>
          <a:p>
            <a:r>
              <a:rPr lang="en-US" dirty="0" smtClean="0"/>
              <a:t>Every thing that happens in a cell, and therefore an organism, is the result of chemical reactions</a:t>
            </a:r>
          </a:p>
          <a:p>
            <a:r>
              <a:rPr lang="en-US" dirty="0" smtClean="0"/>
              <a:t>Chemical reactions change one set of chemical into another set of chemicals</a:t>
            </a:r>
          </a:p>
          <a:p>
            <a:r>
              <a:rPr lang="en-US" dirty="0" smtClean="0"/>
              <a:t>Reactants </a:t>
            </a:r>
            <a:r>
              <a:rPr lang="en-US" dirty="0" smtClean="0">
                <a:sym typeface="Symbol"/>
              </a:rPr>
              <a:t>Products</a:t>
            </a:r>
            <a:endParaRPr lang="en-US" dirty="0"/>
          </a:p>
        </p:txBody>
      </p:sp>
    </p:spTree>
    <p:extLst>
      <p:ext uri="{BB962C8B-B14F-4D97-AF65-F5344CB8AC3E}">
        <p14:creationId xmlns:p14="http://schemas.microsoft.com/office/powerpoint/2010/main" val="29967918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8" name="Picture 4" descr="http://i.imgur.com/kOoq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04800"/>
            <a:ext cx="4676775" cy="625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588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2-4 Chemical Reactions and Enzymes</a:t>
            </a:r>
          </a:p>
        </p:txBody>
      </p:sp>
      <p:sp>
        <p:nvSpPr>
          <p:cNvPr id="3" name="Content Placeholder 2"/>
          <p:cNvSpPr>
            <a:spLocks noGrp="1"/>
          </p:cNvSpPr>
          <p:nvPr>
            <p:ph idx="1"/>
          </p:nvPr>
        </p:nvSpPr>
        <p:spPr/>
        <p:txBody>
          <a:bodyPr>
            <a:normAutofit fontScale="85000" lnSpcReduction="20000"/>
          </a:bodyPr>
          <a:lstStyle/>
          <a:p>
            <a:r>
              <a:rPr lang="en-US" dirty="0" smtClean="0"/>
              <a:t>Energy in reactions</a:t>
            </a:r>
          </a:p>
          <a:p>
            <a:r>
              <a:rPr lang="en-US" dirty="0" smtClean="0"/>
              <a:t>Chemical reactions either absorb or release energy</a:t>
            </a:r>
          </a:p>
          <a:p>
            <a:r>
              <a:rPr lang="en-US" dirty="0" smtClean="0"/>
              <a:t>Reactions that release energy are spontaneous</a:t>
            </a:r>
          </a:p>
          <a:p>
            <a:r>
              <a:rPr lang="en-US" dirty="0" smtClean="0"/>
              <a:t>Those that are not spontaneous require energy</a:t>
            </a:r>
          </a:p>
          <a:p>
            <a:r>
              <a:rPr lang="en-US" dirty="0" smtClean="0"/>
              <a:t>2H</a:t>
            </a:r>
            <a:r>
              <a:rPr lang="en-US" baseline="-25000" dirty="0" smtClean="0"/>
              <a:t>2</a:t>
            </a:r>
            <a:r>
              <a:rPr lang="en-US" dirty="0" smtClean="0"/>
              <a:t> + O</a:t>
            </a:r>
            <a:r>
              <a:rPr lang="en-US" baseline="-25000" dirty="0" smtClean="0"/>
              <a:t>2</a:t>
            </a:r>
            <a:r>
              <a:rPr lang="en-US" dirty="0" smtClean="0">
                <a:sym typeface="Symbol"/>
              </a:rPr>
              <a:t>2H</a:t>
            </a:r>
            <a:r>
              <a:rPr lang="en-US" baseline="-25000" dirty="0" smtClean="0">
                <a:sym typeface="Symbol"/>
              </a:rPr>
              <a:t>2</a:t>
            </a:r>
            <a:r>
              <a:rPr lang="en-US" dirty="0" smtClean="0">
                <a:sym typeface="Symbol"/>
              </a:rPr>
              <a:t>O releases energy (exothermic)</a:t>
            </a:r>
          </a:p>
          <a:p>
            <a:r>
              <a:rPr lang="en-US" dirty="0" smtClean="0">
                <a:sym typeface="Symbol"/>
              </a:rPr>
              <a:t>2H</a:t>
            </a:r>
            <a:r>
              <a:rPr lang="en-US" baseline="-25000" dirty="0" smtClean="0">
                <a:sym typeface="Symbol"/>
              </a:rPr>
              <a:t>2</a:t>
            </a:r>
            <a:r>
              <a:rPr lang="en-US" dirty="0" smtClean="0">
                <a:sym typeface="Symbol"/>
              </a:rPr>
              <a:t>0 2H</a:t>
            </a:r>
            <a:r>
              <a:rPr lang="en-US" baseline="-25000" dirty="0" smtClean="0">
                <a:sym typeface="Symbol"/>
              </a:rPr>
              <a:t>2</a:t>
            </a:r>
            <a:r>
              <a:rPr lang="en-US" dirty="0" smtClean="0">
                <a:sym typeface="Symbol"/>
              </a:rPr>
              <a:t> + O</a:t>
            </a:r>
            <a:r>
              <a:rPr lang="en-US" baseline="-25000" dirty="0" smtClean="0">
                <a:sym typeface="Symbol"/>
              </a:rPr>
              <a:t>2</a:t>
            </a:r>
            <a:r>
              <a:rPr lang="en-US" dirty="0" smtClean="0">
                <a:sym typeface="Symbol"/>
              </a:rPr>
              <a:t> absorbs energy(endothermic)</a:t>
            </a:r>
          </a:p>
          <a:p>
            <a:r>
              <a:rPr lang="en-US" dirty="0" smtClean="0">
                <a:sym typeface="Symbol"/>
              </a:rPr>
              <a:t>Organisms need energy for many endothermic reactions</a:t>
            </a:r>
          </a:p>
          <a:p>
            <a:r>
              <a:rPr lang="en-US" dirty="0" smtClean="0">
                <a:sym typeface="Symbol"/>
              </a:rPr>
              <a:t>Activation energy is the energy required to get a reaction started. Amount of activation energy required determines if a reaction will occur</a:t>
            </a:r>
          </a:p>
          <a:p>
            <a:endParaRPr lang="en-US" dirty="0"/>
          </a:p>
        </p:txBody>
      </p:sp>
    </p:spTree>
    <p:extLst>
      <p:ext uri="{BB962C8B-B14F-4D97-AF65-F5344CB8AC3E}">
        <p14:creationId xmlns:p14="http://schemas.microsoft.com/office/powerpoint/2010/main" val="23261392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2-4 Chemical Reactions and Enzymes</a:t>
            </a:r>
          </a:p>
        </p:txBody>
      </p:sp>
      <p:sp>
        <p:nvSpPr>
          <p:cNvPr id="3" name="Content Placeholder 2"/>
          <p:cNvSpPr>
            <a:spLocks noGrp="1"/>
          </p:cNvSpPr>
          <p:nvPr>
            <p:ph idx="1"/>
          </p:nvPr>
        </p:nvSpPr>
        <p:spPr/>
        <p:txBody>
          <a:bodyPr/>
          <a:lstStyle/>
          <a:p>
            <a:r>
              <a:rPr lang="en-US" dirty="0" smtClean="0"/>
              <a:t>Activation energy</a:t>
            </a:r>
            <a:endParaRPr lang="en-US" dirty="0"/>
          </a:p>
        </p:txBody>
      </p:sp>
      <p:pic>
        <p:nvPicPr>
          <p:cNvPr id="16386" name="Picture 2" descr="http://upload.wikimedia.org/wikipedia/commons/thumb/f/fe/Carbonic_anhydrase_reaction_in_tissue.svg/504px-Carbonic_anhydrase_reaction_in_tissu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0854" y="2895600"/>
            <a:ext cx="4606145" cy="3609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6504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2-4 Chemical Reactions and Enzymes</a:t>
            </a:r>
          </a:p>
        </p:txBody>
      </p:sp>
      <p:sp>
        <p:nvSpPr>
          <p:cNvPr id="3" name="Content Placeholder 2"/>
          <p:cNvSpPr>
            <a:spLocks noGrp="1"/>
          </p:cNvSpPr>
          <p:nvPr>
            <p:ph idx="1"/>
          </p:nvPr>
        </p:nvSpPr>
        <p:spPr/>
        <p:txBody>
          <a:bodyPr/>
          <a:lstStyle/>
          <a:p>
            <a:r>
              <a:rPr lang="en-US" dirty="0" smtClean="0"/>
              <a:t>Enzymes</a:t>
            </a:r>
          </a:p>
          <a:p>
            <a:r>
              <a:rPr lang="en-US" dirty="0" smtClean="0"/>
              <a:t>Proteins that catalyze reactions</a:t>
            </a:r>
          </a:p>
          <a:p>
            <a:r>
              <a:rPr lang="en-US" dirty="0" smtClean="0"/>
              <a:t>Very specific for the substances they act on, substrates</a:t>
            </a:r>
          </a:p>
          <a:p>
            <a:r>
              <a:rPr lang="en-US" dirty="0" smtClean="0"/>
              <a:t>Enzyme activity is regulated by many factors including cofactors and other things that switch them on and off</a:t>
            </a:r>
            <a:endParaRPr lang="en-US" dirty="0"/>
          </a:p>
        </p:txBody>
      </p:sp>
    </p:spTree>
    <p:extLst>
      <p:ext uri="{BB962C8B-B14F-4D97-AF65-F5344CB8AC3E}">
        <p14:creationId xmlns:p14="http://schemas.microsoft.com/office/powerpoint/2010/main" val="1623837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2-4 Chemical Reactions and Enzymes</a:t>
            </a:r>
          </a:p>
        </p:txBody>
      </p:sp>
      <p:sp>
        <p:nvSpPr>
          <p:cNvPr id="3" name="Content Placeholder 2"/>
          <p:cNvSpPr>
            <a:spLocks noGrp="1"/>
          </p:cNvSpPr>
          <p:nvPr>
            <p:ph idx="1"/>
          </p:nvPr>
        </p:nvSpPr>
        <p:spPr/>
        <p:txBody>
          <a:bodyPr/>
          <a:lstStyle/>
          <a:p>
            <a:r>
              <a:rPr lang="en-US" dirty="0" smtClean="0"/>
              <a:t>Enzyme substrate complex</a:t>
            </a:r>
            <a:endParaRPr lang="en-US" dirty="0"/>
          </a:p>
        </p:txBody>
      </p:sp>
      <p:pic>
        <p:nvPicPr>
          <p:cNvPr id="17410" name="Picture 2" descr="http://hsc.csu.edu.au/biology/core/balance/9_2_1/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540633"/>
            <a:ext cx="4267200" cy="1408176"/>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biology.unm.edu/ccouncil/Biology_124/Images/sucroserxn.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139058"/>
            <a:ext cx="3143250" cy="180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3670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2-4 Chemical Reactions and Enzymes</a:t>
            </a:r>
          </a:p>
        </p:txBody>
      </p:sp>
      <p:sp>
        <p:nvSpPr>
          <p:cNvPr id="3" name="Content Placeholder 2"/>
          <p:cNvSpPr>
            <a:spLocks noGrp="1"/>
          </p:cNvSpPr>
          <p:nvPr>
            <p:ph idx="1"/>
          </p:nvPr>
        </p:nvSpPr>
        <p:spPr>
          <a:xfrm>
            <a:off x="1295400" y="2209800"/>
            <a:ext cx="5992009" cy="2784629"/>
          </a:xfrm>
        </p:spPr>
        <p:txBody>
          <a:bodyPr/>
          <a:lstStyle/>
          <a:p>
            <a:r>
              <a:rPr lang="en-US" dirty="0" smtClean="0"/>
              <a:t>Tyrosine Kinase-adds phosphate to a tyrosine in a protein substrate</a:t>
            </a:r>
            <a:endParaRPr lang="en-US" dirty="0"/>
          </a:p>
        </p:txBody>
      </p:sp>
      <p:pic>
        <p:nvPicPr>
          <p:cNvPr id="18434" name="Picture 2" descr="http://ccs.chem.ucl.ac.uk/~dave/pictures/egfr-fi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3048000"/>
            <a:ext cx="6878578" cy="3426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419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 What is Science?</a:t>
            </a:r>
          </a:p>
        </p:txBody>
      </p:sp>
      <p:sp>
        <p:nvSpPr>
          <p:cNvPr id="3" name="Content Placeholder 2"/>
          <p:cNvSpPr>
            <a:spLocks noGrp="1"/>
          </p:cNvSpPr>
          <p:nvPr>
            <p:ph idx="1"/>
          </p:nvPr>
        </p:nvSpPr>
        <p:spPr/>
        <p:txBody>
          <a:bodyPr/>
          <a:lstStyle/>
          <a:p>
            <a:r>
              <a:rPr lang="en-US" dirty="0" smtClean="0"/>
              <a:t>Evidence is based on observation and is called data</a:t>
            </a:r>
          </a:p>
          <a:p>
            <a:r>
              <a:rPr lang="en-US" dirty="0" smtClean="0"/>
              <a:t>Evidence can be qualitative or quantitative</a:t>
            </a:r>
          </a:p>
          <a:p>
            <a:r>
              <a:rPr lang="en-US" dirty="0" smtClean="0"/>
              <a:t>Observations are followed by inferences, a logical interpretation of evidence based on prior knowledge</a:t>
            </a:r>
            <a:endParaRPr lang="en-US" dirty="0"/>
          </a:p>
        </p:txBody>
      </p:sp>
    </p:spTree>
    <p:extLst>
      <p:ext uri="{BB962C8B-B14F-4D97-AF65-F5344CB8AC3E}">
        <p14:creationId xmlns:p14="http://schemas.microsoft.com/office/powerpoint/2010/main" val="83477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 What is Science?</a:t>
            </a:r>
          </a:p>
        </p:txBody>
      </p:sp>
      <p:sp>
        <p:nvSpPr>
          <p:cNvPr id="3" name="Content Placeholder 2"/>
          <p:cNvSpPr>
            <a:spLocks noGrp="1"/>
          </p:cNvSpPr>
          <p:nvPr>
            <p:ph idx="1"/>
          </p:nvPr>
        </p:nvSpPr>
        <p:spPr/>
        <p:txBody>
          <a:bodyPr/>
          <a:lstStyle/>
          <a:p>
            <a:r>
              <a:rPr lang="en-US" dirty="0" smtClean="0"/>
              <a:t>A hypothesis is a possible explanation for an observation or an answer to a scientific question. It must be testable!</a:t>
            </a:r>
          </a:p>
          <a:p>
            <a:r>
              <a:rPr lang="en-US" dirty="0" smtClean="0"/>
              <a:t>They may come from prior knowledge, logical inferences or imaginative guesses</a:t>
            </a:r>
          </a:p>
          <a:p>
            <a:r>
              <a:rPr lang="en-US" dirty="0" smtClean="0"/>
              <a:t>Even incorrect hypotheses advance scientific knowledge</a:t>
            </a:r>
            <a:endParaRPr lang="en-US" dirty="0"/>
          </a:p>
        </p:txBody>
      </p:sp>
    </p:spTree>
    <p:extLst>
      <p:ext uri="{BB962C8B-B14F-4D97-AF65-F5344CB8AC3E}">
        <p14:creationId xmlns:p14="http://schemas.microsoft.com/office/powerpoint/2010/main" val="406321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 What is Science?</a:t>
            </a:r>
          </a:p>
        </p:txBody>
      </p:sp>
      <p:sp>
        <p:nvSpPr>
          <p:cNvPr id="3" name="Content Placeholder 2"/>
          <p:cNvSpPr>
            <a:spLocks noGrp="1"/>
          </p:cNvSpPr>
          <p:nvPr>
            <p:ph idx="1"/>
          </p:nvPr>
        </p:nvSpPr>
        <p:spPr/>
        <p:txBody>
          <a:bodyPr/>
          <a:lstStyle/>
          <a:p>
            <a:r>
              <a:rPr lang="en-US" dirty="0" smtClean="0"/>
              <a:t>All scientists have a problem solving attitude at work</a:t>
            </a:r>
          </a:p>
          <a:p>
            <a:r>
              <a:rPr lang="en-US" dirty="0" smtClean="0"/>
              <a:t>Scientists consider the universe as a system in which basic rules apply and assume those rules can be discovered through scientific inquiry</a:t>
            </a:r>
          </a:p>
          <a:p>
            <a:r>
              <a:rPr lang="en-US" dirty="0" smtClean="0"/>
              <a:t>Scientists must be open minded, curious , honest and skeptical</a:t>
            </a:r>
            <a:endParaRPr lang="en-US" dirty="0"/>
          </a:p>
        </p:txBody>
      </p:sp>
    </p:spTree>
    <p:extLst>
      <p:ext uri="{BB962C8B-B14F-4D97-AF65-F5344CB8AC3E}">
        <p14:creationId xmlns:p14="http://schemas.microsoft.com/office/powerpoint/2010/main" val="310372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 What is Science?</a:t>
            </a:r>
          </a:p>
        </p:txBody>
      </p:sp>
      <p:sp>
        <p:nvSpPr>
          <p:cNvPr id="3" name="Content Placeholder 2"/>
          <p:cNvSpPr>
            <a:spLocks noGrp="1"/>
          </p:cNvSpPr>
          <p:nvPr>
            <p:ph idx="1"/>
          </p:nvPr>
        </p:nvSpPr>
        <p:spPr/>
        <p:txBody>
          <a:bodyPr>
            <a:normAutofit fontScale="85000" lnSpcReduction="10000"/>
          </a:bodyPr>
          <a:lstStyle/>
          <a:p>
            <a:r>
              <a:rPr lang="en-US" dirty="0" smtClean="0"/>
              <a:t>Science involves human values (ethics)</a:t>
            </a:r>
          </a:p>
          <a:p>
            <a:r>
              <a:rPr lang="en-US" dirty="0" smtClean="0"/>
              <a:t>Make a list of all the things you need to understand in order to protect your life and the lives of those close to you</a:t>
            </a:r>
          </a:p>
          <a:p>
            <a:r>
              <a:rPr lang="en-US" dirty="0" smtClean="0"/>
              <a:t>Understanding all these things involve scientific information, but also involve moral principles, laws, and the economy</a:t>
            </a:r>
          </a:p>
          <a:p>
            <a:r>
              <a:rPr lang="en-US" dirty="0" smtClean="0"/>
              <a:t>Science makes recommendations, but people decide what to do with that information so it is important that everyone understand what science is, what it can do and what it cannot do</a:t>
            </a:r>
            <a:endParaRPr lang="en-US" dirty="0"/>
          </a:p>
        </p:txBody>
      </p:sp>
    </p:spTree>
    <p:extLst>
      <p:ext uri="{BB962C8B-B14F-4D97-AF65-F5344CB8AC3E}">
        <p14:creationId xmlns:p14="http://schemas.microsoft.com/office/powerpoint/2010/main" val="244897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819</TotalTime>
  <Words>1653</Words>
  <Application>Microsoft Office PowerPoint</Application>
  <PresentationFormat>On-screen Show (4:3)</PresentationFormat>
  <Paragraphs>251</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Austin</vt:lpstr>
      <vt:lpstr>The Nature of Life</vt:lpstr>
      <vt:lpstr>What do we know about science and the nature of life?</vt:lpstr>
      <vt:lpstr>What discoveries lie in the future?</vt:lpstr>
      <vt:lpstr>1-1 What is Science?</vt:lpstr>
      <vt:lpstr>1-1 What is Science?</vt:lpstr>
      <vt:lpstr>1-1 What is Science?</vt:lpstr>
      <vt:lpstr>1-1 What is Science?</vt:lpstr>
      <vt:lpstr>1-1 What is Science?</vt:lpstr>
      <vt:lpstr>1-1 What is Science?</vt:lpstr>
      <vt:lpstr>1.2 How Science Works</vt:lpstr>
      <vt:lpstr>1.2 How Science Works</vt:lpstr>
      <vt:lpstr>1.2 How Science Works</vt:lpstr>
      <vt:lpstr>1.2 How Science Works</vt:lpstr>
      <vt:lpstr>1.3 Studying Life</vt:lpstr>
      <vt:lpstr>1.3 Studying Life</vt:lpstr>
      <vt:lpstr>1.3 Studying Life</vt:lpstr>
      <vt:lpstr>1.4 Tools and Procedures</vt:lpstr>
      <vt:lpstr>1.4 Tools and Procedures</vt:lpstr>
      <vt:lpstr>1.4 Tools and Procedures</vt:lpstr>
      <vt:lpstr>1.4 Tools and Procedures</vt:lpstr>
      <vt:lpstr>1.4 Tools and Procedures</vt:lpstr>
      <vt:lpstr>1.4 Tools and Procedures</vt:lpstr>
      <vt:lpstr>1.4 Tools and Procedures</vt:lpstr>
      <vt:lpstr>The Nature of Life</vt:lpstr>
      <vt:lpstr>2.1 The Nature of Matter</vt:lpstr>
      <vt:lpstr>2.1 The Nature of Matter</vt:lpstr>
      <vt:lpstr>2.1 The Nature of Matter</vt:lpstr>
      <vt:lpstr>2.1 The Nature of Matter</vt:lpstr>
      <vt:lpstr>2.1 The Nature of Matter</vt:lpstr>
      <vt:lpstr>2.1 The Nature of Matter</vt:lpstr>
      <vt:lpstr>2.1 The Nature of Matter</vt:lpstr>
      <vt:lpstr>2.1 The Nature of Matter</vt:lpstr>
      <vt:lpstr>2-2 Properties of Water</vt:lpstr>
      <vt:lpstr>2-2 Properties of Water</vt:lpstr>
      <vt:lpstr>2-2 Properties of Water</vt:lpstr>
      <vt:lpstr>2-2 Properties of Water</vt:lpstr>
      <vt:lpstr>2-3 Carbon Compounds</vt:lpstr>
      <vt:lpstr>2-3 Carbon Compounds</vt:lpstr>
      <vt:lpstr>2-3 Carbon Compounds</vt:lpstr>
      <vt:lpstr>2-3 Carbon Compounds</vt:lpstr>
      <vt:lpstr>2-3 Carbon Compounds</vt:lpstr>
      <vt:lpstr>2-3 Carbon Compounds</vt:lpstr>
      <vt:lpstr>2-3 Carbon Compounds</vt:lpstr>
      <vt:lpstr>2-3 Carbon Compounds</vt:lpstr>
      <vt:lpstr>2-3 Carbon Compounds</vt:lpstr>
      <vt:lpstr>2-3 Carbon Compounds</vt:lpstr>
      <vt:lpstr>2-3 Carbon Compounds</vt:lpstr>
      <vt:lpstr>2-3 Carbon Compounds</vt:lpstr>
      <vt:lpstr>2-3 Carbon Compounds</vt:lpstr>
      <vt:lpstr>2-3 Carbon Compounds</vt:lpstr>
      <vt:lpstr>2-4 Chemical Reactions and Enzymes</vt:lpstr>
      <vt:lpstr>PowerPoint Presentation</vt:lpstr>
      <vt:lpstr>2-4 Chemical Reactions and Enzymes</vt:lpstr>
      <vt:lpstr>2-4 Chemical Reactions and Enzymes</vt:lpstr>
      <vt:lpstr>2-4 Chemical Reactions and Enzymes</vt:lpstr>
      <vt:lpstr>2-4 Chemical Reactions and Enzymes</vt:lpstr>
      <vt:lpstr>2-4 Chemical Reactions and Enzymes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Nature of Life</dc:title>
  <dc:creator>MICHELLE LAFEVRE-BERNT</dc:creator>
  <cp:lastModifiedBy>MICHELLE LAFEVRE-BERNT</cp:lastModifiedBy>
  <cp:revision>85</cp:revision>
  <dcterms:created xsi:type="dcterms:W3CDTF">2014-08-20T00:33:46Z</dcterms:created>
  <dcterms:modified xsi:type="dcterms:W3CDTF">2014-08-26T00:26:42Z</dcterms:modified>
</cp:coreProperties>
</file>