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4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4ABA7E7-6E14-41A7-9F4C-58C42CC6185A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ABFCA86-4607-47FF-9C75-3B05ACD3CD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Growth and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24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10-2 Cell </a:t>
            </a:r>
            <a:r>
              <a:rPr lang="en-US" dirty="0" smtClean="0"/>
              <a:t>Division-Cell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G1-most of the cell growing happens in this phase</a:t>
            </a:r>
          </a:p>
          <a:p>
            <a:r>
              <a:rPr lang="en-US" dirty="0" smtClean="0"/>
              <a:t>S-chromosomes are replicated, DNA is synthesized</a:t>
            </a:r>
          </a:p>
          <a:p>
            <a:r>
              <a:rPr lang="en-US" dirty="0" smtClean="0"/>
              <a:t>G2-shortest; organelles and molecules necessary for cell division are made</a:t>
            </a:r>
          </a:p>
          <a:p>
            <a:r>
              <a:rPr lang="en-US" dirty="0" smtClean="0"/>
              <a:t>M-Mitosis</a:t>
            </a:r>
            <a:endParaRPr lang="en-US" dirty="0"/>
          </a:p>
        </p:txBody>
      </p:sp>
      <p:pic>
        <p:nvPicPr>
          <p:cNvPr id="6146" name="Picture 2" descr="http://www.bdbiosciences.com/wcmimages/apoptosis_analysis_cellcycle_phases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33" y="3124200"/>
            <a:ext cx="397979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3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10-2 Cell Division-Cell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pic>
        <p:nvPicPr>
          <p:cNvPr id="7170" name="Picture 2" descr="http://alevelnotes.com/content_images/i76_mit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66455"/>
            <a:ext cx="60293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10-2 Cell Division-Cell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media1.shmoop.com/images/biology/biobook_cellcycle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6934200" cy="51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10-2 Cell </a:t>
            </a:r>
            <a:r>
              <a:rPr lang="en-US" dirty="0" smtClean="0"/>
              <a:t>Division-Cytokinesis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 of cytoplasm</a:t>
            </a:r>
          </a:p>
          <a:p>
            <a:r>
              <a:rPr lang="en-US" dirty="0" smtClean="0"/>
              <a:t>Membrane pinches and divides cell in two equal part (animal cells)</a:t>
            </a:r>
          </a:p>
          <a:p>
            <a:r>
              <a:rPr lang="en-US" dirty="0" smtClean="0"/>
              <a:t>Cell plate forms midway between the 2 nuclei (plant cells)</a:t>
            </a:r>
            <a:endParaRPr lang="en-US" dirty="0"/>
          </a:p>
        </p:txBody>
      </p:sp>
      <p:pic>
        <p:nvPicPr>
          <p:cNvPr id="9218" name="Picture 2" descr="http://www.science-eduk8r.com/room223/images/cytoki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45439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erryheightsyoung.weebly.com/uploads/1/0/9/2/10925256/7269144_orig.jpg?1362504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9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10.2 Cell Cycle-Overview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https://www.youtube.com/watch?v=JcZQkmooyPk</a:t>
            </a:r>
          </a:p>
        </p:txBody>
      </p:sp>
    </p:spTree>
    <p:extLst>
      <p:ext uri="{BB962C8B-B14F-4D97-AF65-F5344CB8AC3E}">
        <p14:creationId xmlns:p14="http://schemas.microsoft.com/office/powerpoint/2010/main" val="209203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10-3 Regulating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Proteins, Nutrients and space regulate cell division</a:t>
            </a:r>
          </a:p>
          <a:p>
            <a:r>
              <a:rPr lang="en-US" dirty="0" smtClean="0"/>
              <a:t>Contact inhibition-when cells stop dividing when they touch each other-Lost in caner/tumor cells</a:t>
            </a:r>
          </a:p>
          <a:p>
            <a:r>
              <a:rPr lang="en-US" dirty="0" err="1" smtClean="0"/>
              <a:t>Cyclins</a:t>
            </a:r>
            <a:r>
              <a:rPr lang="en-US" dirty="0" smtClean="0"/>
              <a:t> are proteins that regulate timing of the cell cycle in eukaryotes</a:t>
            </a:r>
          </a:p>
          <a:p>
            <a:r>
              <a:rPr lang="en-US" dirty="0" smtClean="0"/>
              <a:t>Other proteins (regulators)-Can respond to events inside cells(internal regulators) or outside cells (external regulators)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4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10-3 Regulating the cell </a:t>
            </a:r>
            <a:r>
              <a:rPr lang="en-US" dirty="0" smtClean="0"/>
              <a:t>cycle-Cancer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Uncontrolled cell growth=cancer</a:t>
            </a:r>
          </a:p>
          <a:p>
            <a:r>
              <a:rPr lang="en-US" dirty="0" smtClean="0"/>
              <a:t>Cancer cells do not respond to signals that regulate cell growth of most cells</a:t>
            </a:r>
          </a:p>
          <a:p>
            <a:r>
              <a:rPr lang="en-US" dirty="0" smtClean="0"/>
              <a:t>Form cell masses (tumors) that can damage surrounding tissue</a:t>
            </a:r>
          </a:p>
          <a:p>
            <a:r>
              <a:rPr lang="en-US" dirty="0" smtClean="0"/>
              <a:t>Tobacco, radiation, viruses, mutations</a:t>
            </a:r>
          </a:p>
          <a:p>
            <a:r>
              <a:rPr lang="en-US" dirty="0" smtClean="0"/>
              <a:t>All cause control of cell cycle to break </a:t>
            </a:r>
            <a:r>
              <a:rPr lang="en-US" dirty="0" smtClean="0"/>
              <a:t>down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852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10-3 Regulating the cell </a:t>
            </a:r>
            <a:r>
              <a:rPr lang="en-US" dirty="0" smtClean="0"/>
              <a:t>cycle-Cancer and p53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P53 is a tumor suppressor gene that regulated repair of DNA, keeps cells from regulating until DNA damage is repaired</a:t>
            </a:r>
          </a:p>
          <a:p>
            <a:r>
              <a:rPr lang="en-US" dirty="0"/>
              <a:t>More than 50% of all cancers have a mutation in the p53 gene, and therefore an incorrect amino acid(s) in the p53 protein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76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10-3 Regulating the cell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nature.com/nrc/journal/v3/n2/images/nrc991-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715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alkalineandunrefined.com/wp-content/uploads/2013/05/adeno-p5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58021"/>
            <a:ext cx="3733800" cy="35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10-3 Regulating the cell cycle-Cancer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https://www.youtube.com/watch?v=LEpTTolebqo</a:t>
            </a:r>
          </a:p>
        </p:txBody>
      </p:sp>
    </p:spTree>
    <p:extLst>
      <p:ext uri="{BB962C8B-B14F-4D97-AF65-F5344CB8AC3E}">
        <p14:creationId xmlns:p14="http://schemas.microsoft.com/office/powerpoint/2010/main" val="20735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10-1 Cell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Adult animal cells are the same size as those of a young animal</a:t>
            </a:r>
          </a:p>
          <a:p>
            <a:r>
              <a:rPr lang="en-US" dirty="0" smtClean="0"/>
              <a:t>Cell size is limited by 2 things:</a:t>
            </a:r>
          </a:p>
          <a:p>
            <a:pPr lvl="1"/>
            <a:r>
              <a:rPr lang="en-US" sz="2000" dirty="0" smtClean="0"/>
              <a:t>The demand on the DNA</a:t>
            </a:r>
          </a:p>
          <a:p>
            <a:pPr lvl="1"/>
            <a:r>
              <a:rPr lang="en-US" sz="2000" dirty="0" smtClean="0"/>
              <a:t>Library analogy</a:t>
            </a:r>
          </a:p>
          <a:p>
            <a:r>
              <a:rPr lang="en-US" dirty="0" smtClean="0"/>
              <a:t>Ability of cells to move all necessary substances across the membrane</a:t>
            </a:r>
          </a:p>
          <a:p>
            <a:pPr lvl="1"/>
            <a:r>
              <a:rPr lang="en-US" sz="2000" dirty="0" smtClean="0"/>
              <a:t>Ratio of surface area to volume</a:t>
            </a:r>
          </a:p>
          <a:p>
            <a:pPr lvl="1"/>
            <a:r>
              <a:rPr lang="en-US" sz="2000" dirty="0" smtClean="0"/>
              <a:t>Larger cells produce more waste and need more nutrients; ability to move these things across the membrane is limited by the surface area</a:t>
            </a:r>
          </a:p>
          <a:p>
            <a:pPr lvl="1"/>
            <a:r>
              <a:rPr lang="en-US" sz="2000" dirty="0" smtClean="0"/>
              <a:t>Volume (</a:t>
            </a:r>
            <a:r>
              <a:rPr lang="en-US" sz="2000" dirty="0" err="1" smtClean="0"/>
              <a:t>lxwxh</a:t>
            </a:r>
            <a:r>
              <a:rPr lang="en-US" sz="2000" dirty="0" smtClean="0"/>
              <a:t>)increases more than surface area(</a:t>
            </a:r>
            <a:r>
              <a:rPr lang="en-US" sz="2000" dirty="0" err="1" smtClean="0"/>
              <a:t>lxw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Two lane street in town analogy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4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10-1 Cell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surface area so important anyway?!</a:t>
            </a:r>
            <a:endParaRPr lang="en-US" dirty="0"/>
          </a:p>
        </p:txBody>
      </p:sp>
      <p:pic>
        <p:nvPicPr>
          <p:cNvPr id="1026" name="Picture 2" descr="http://www.bbc.co.uk/schools/gcsebitesize/science/images/triple_science/003_bitesize_gcse_tsbiology_dissolvedsubstances_surfaceareavolume_4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7315200" cy="450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10-2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happen if cells divided without any preparation?</a:t>
            </a:r>
          </a:p>
          <a:p>
            <a:r>
              <a:rPr lang="en-US" dirty="0" smtClean="0"/>
              <a:t>What needs to happen first?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2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10-2 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Chromosomes-DNA and proteins</a:t>
            </a:r>
          </a:p>
          <a:p>
            <a:r>
              <a:rPr lang="en-US" dirty="0" smtClean="0"/>
              <a:t>Only visible during cell division because all other times the chromosomes are spread throughout the nucleus</a:t>
            </a:r>
          </a:p>
          <a:p>
            <a:r>
              <a:rPr lang="en-US" dirty="0" smtClean="0"/>
              <a:t>Chromosomes condense into compact structures than can be seen with a light microscope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3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10-2 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sciencelearn.org.nz/var/sciencelearn/storage/images/contexts/uniquely-me/sci-media/images/cell-chromosomes-and-dna/464336-1-eng-NZ/Cell-chromosomes-and-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1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10-2 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nature.com/nbt/journal/v16/n11/images/nbt1198_1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010400" cy="46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3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10-2 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chromosomes</a:t>
            </a:r>
          </a:p>
          <a:p>
            <a:r>
              <a:rPr lang="en-US" dirty="0" smtClean="0"/>
              <a:t>Human cells have 46</a:t>
            </a:r>
            <a:endParaRPr lang="en-US" dirty="0"/>
          </a:p>
        </p:txBody>
      </p:sp>
      <p:pic>
        <p:nvPicPr>
          <p:cNvPr id="5122" name="Picture 2" descr="http://cyberbridge.mcb.harvard.edu/images/mitosis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806823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arlyriskassessment.com/Portals/0/chromosom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447800"/>
            <a:ext cx="16827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4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10-2 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cycle-Cell grows, prepares for division, and divides to form 2 daughter cells</a:t>
            </a:r>
          </a:p>
          <a:p>
            <a:r>
              <a:rPr lang="en-US" dirty="0" smtClean="0"/>
              <a:t>4 phases-M phase, S phase, G1 and G2 phases</a:t>
            </a:r>
          </a:p>
          <a:p>
            <a:r>
              <a:rPr lang="en-US" dirty="0" smtClean="0"/>
              <a:t>M=mitosis</a:t>
            </a:r>
          </a:p>
          <a:p>
            <a:r>
              <a:rPr lang="en-US" dirty="0" smtClean="0"/>
              <a:t>S=synthesis</a:t>
            </a:r>
          </a:p>
          <a:p>
            <a:r>
              <a:rPr lang="en-US" dirty="0" smtClean="0"/>
              <a:t>G1&amp;G2=gap phases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45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254</TotalTime>
  <Words>460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Cell Growth and Division</vt:lpstr>
      <vt:lpstr>10-1 Cell Growth</vt:lpstr>
      <vt:lpstr>10-1 Cell Growth</vt:lpstr>
      <vt:lpstr>10-2 Cell Division</vt:lpstr>
      <vt:lpstr>10-2 Cell Division</vt:lpstr>
      <vt:lpstr>10-2 Cell Division</vt:lpstr>
      <vt:lpstr>10-2 Cell Division</vt:lpstr>
      <vt:lpstr>10-2 Cell Division</vt:lpstr>
      <vt:lpstr>10-2 Cell Division</vt:lpstr>
      <vt:lpstr>10-2 Cell Division-Cell cycle</vt:lpstr>
      <vt:lpstr>10-2 Cell Division-Cell cycle</vt:lpstr>
      <vt:lpstr>10-2 Cell Division-Cell cycle</vt:lpstr>
      <vt:lpstr>10-2 Cell Division-Cytokinesis</vt:lpstr>
      <vt:lpstr>10.2 Cell Cycle-Overview</vt:lpstr>
      <vt:lpstr>10-3 Regulating the cell cycle</vt:lpstr>
      <vt:lpstr>10-3 Regulating the cell cycle-Cancer</vt:lpstr>
      <vt:lpstr>10-3 Regulating the cell cycle-Cancer and p53</vt:lpstr>
      <vt:lpstr>10-3 Regulating the cell cycle</vt:lpstr>
      <vt:lpstr>10-3 Regulating the cell cycle-Cancer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Growth and Division</dc:title>
  <dc:creator>MICHELLE LAFEVRE-BERNT</dc:creator>
  <cp:lastModifiedBy>MICHELLE LAFEVRE-BERNT</cp:lastModifiedBy>
  <cp:revision>16</cp:revision>
  <dcterms:created xsi:type="dcterms:W3CDTF">2014-09-17T18:39:38Z</dcterms:created>
  <dcterms:modified xsi:type="dcterms:W3CDTF">2014-09-18T17:47:52Z</dcterms:modified>
</cp:coreProperties>
</file>