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  <p:sldId id="276" r:id="rId22"/>
    <p:sldId id="278" r:id="rId23"/>
    <p:sldId id="277" r:id="rId24"/>
    <p:sldId id="279" r:id="rId25"/>
    <p:sldId id="281" r:id="rId26"/>
    <p:sldId id="280" r:id="rId27"/>
    <p:sldId id="284" r:id="rId28"/>
    <p:sldId id="282" r:id="rId29"/>
    <p:sldId id="283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4D44C-FC1F-4559-86E5-D1C9199DF8F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F6D51-0EF0-4B68-A5DD-0584DA4CA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4D44C-FC1F-4559-86E5-D1C9199DF8F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F6D51-0EF0-4B68-A5DD-0584DA4CA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4D44C-FC1F-4559-86E5-D1C9199DF8F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F6D51-0EF0-4B68-A5DD-0584DA4CA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4D44C-FC1F-4559-86E5-D1C9199DF8F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F6D51-0EF0-4B68-A5DD-0584DA4CA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4D44C-FC1F-4559-86E5-D1C9199DF8F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F6D51-0EF0-4B68-A5DD-0584DA4CA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4D44C-FC1F-4559-86E5-D1C9199DF8F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F6D51-0EF0-4B68-A5DD-0584DA4CA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4D44C-FC1F-4559-86E5-D1C9199DF8F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F6D51-0EF0-4B68-A5DD-0584DA4CA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4D44C-FC1F-4559-86E5-D1C9199DF8F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F6D51-0EF0-4B68-A5DD-0584DA4CA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4D44C-FC1F-4559-86E5-D1C9199DF8F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F6D51-0EF0-4B68-A5DD-0584DA4CA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4D44C-FC1F-4559-86E5-D1C9199DF8F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F6D51-0EF0-4B68-A5DD-0584DA4CA8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4D44C-FC1F-4559-86E5-D1C9199DF8F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EF6D51-0EF0-4B68-A5DD-0584DA4CA8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B4D44C-FC1F-4559-86E5-D1C9199DF8F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EF6D51-0EF0-4B68-A5DD-0584DA4CA8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Genetics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11-2 Probability and </a:t>
            </a:r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Probabilities explained Mendel’s results</a:t>
            </a:r>
          </a:p>
          <a:p>
            <a:r>
              <a:rPr lang="en-US" dirty="0" smtClean="0"/>
              <a:t>Probabilities describes average of a large number of events(for many crosses for example) but cannot predict the outcome of a single event</a:t>
            </a:r>
          </a:p>
          <a:p>
            <a:r>
              <a:rPr lang="en-US" dirty="0" smtClean="0"/>
              <a:t>Think about the coin toss example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11-3 </a:t>
            </a:r>
            <a:r>
              <a:rPr lang="en-US" dirty="0" err="1" smtClean="0"/>
              <a:t>Mendelian</a:t>
            </a:r>
            <a:r>
              <a:rPr lang="en-US" dirty="0" smtClean="0"/>
              <a:t>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 wondered if the alleles for the different traits segregated independently from the segregation of alleles for other traits</a:t>
            </a:r>
          </a:p>
          <a:p>
            <a:r>
              <a:rPr lang="en-US" dirty="0" smtClean="0"/>
              <a:t>Did 2-factor crosses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11-3 </a:t>
            </a:r>
            <a:r>
              <a:rPr lang="en-US" dirty="0" err="1" smtClean="0"/>
              <a:t>Mendelian</a:t>
            </a:r>
            <a:r>
              <a:rPr lang="en-US" dirty="0" smtClean="0"/>
              <a:t>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factor crosses-F1</a:t>
            </a:r>
            <a:endParaRPr lang="en-US" dirty="0"/>
          </a:p>
        </p:txBody>
      </p:sp>
      <p:pic>
        <p:nvPicPr>
          <p:cNvPr id="47106" name="Picture 2" descr="http://www.meritnation.com/img/shared/discuss_editlive/2397535/2012_02_01_12_37_31/dihybridcross_31185086032120284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43000"/>
            <a:ext cx="4953000" cy="4304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11-3 </a:t>
            </a:r>
            <a:r>
              <a:rPr lang="en-US" dirty="0" err="1" smtClean="0"/>
              <a:t>Mendelian</a:t>
            </a:r>
            <a:r>
              <a:rPr lang="en-US" dirty="0" smtClean="0"/>
              <a:t>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factor crosses-F2</a:t>
            </a:r>
            <a:endParaRPr lang="en-US" dirty="0"/>
          </a:p>
        </p:txBody>
      </p:sp>
      <p:pic>
        <p:nvPicPr>
          <p:cNvPr id="50178" name="Picture 2" descr="http://highered.mheducation.com/sites/dl/free/0078675626/181858/ch10_0_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5486400" cy="40180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5000" y="2362200"/>
            <a:ext cx="1695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9:3:3:1 ratio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11-3 </a:t>
            </a:r>
            <a:r>
              <a:rPr lang="en-US" dirty="0" err="1" smtClean="0"/>
              <a:t>Mendelian</a:t>
            </a:r>
            <a:r>
              <a:rPr lang="en-US" dirty="0" smtClean="0"/>
              <a:t>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plants had new combinations of alleles not seen in parent plants in a 9:3:3:1 ratio</a:t>
            </a:r>
          </a:p>
          <a:p>
            <a:r>
              <a:rPr lang="en-US" b="1" dirty="0" smtClean="0"/>
              <a:t>Law of independent assortment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11-3 </a:t>
            </a:r>
            <a:r>
              <a:rPr lang="en-US" dirty="0" err="1" smtClean="0"/>
              <a:t>Mendelian</a:t>
            </a:r>
            <a:r>
              <a:rPr lang="en-US" dirty="0" smtClean="0"/>
              <a:t>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alleles are neither dominant nor recessive</a:t>
            </a:r>
          </a:p>
          <a:p>
            <a:r>
              <a:rPr lang="en-US" dirty="0" smtClean="0"/>
              <a:t>Some traits are controlled by multiple alleles or genes</a:t>
            </a:r>
          </a:p>
          <a:p>
            <a:r>
              <a:rPr lang="en-US" b="1" dirty="0" smtClean="0"/>
              <a:t>Incomplete dominance</a:t>
            </a:r>
            <a:r>
              <a:rPr lang="en-US" dirty="0" smtClean="0"/>
              <a:t>-when one allele is not completely dominant over another one</a:t>
            </a:r>
          </a:p>
          <a:p>
            <a:r>
              <a:rPr lang="en-US" dirty="0" smtClean="0"/>
              <a:t>The heterozygous phenotype is in between the two homozygous phenotypes Ex: pink flowers from a red-white flower cross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11-3 </a:t>
            </a:r>
            <a:r>
              <a:rPr lang="en-US" dirty="0" err="1" smtClean="0"/>
              <a:t>Mendelian</a:t>
            </a:r>
            <a:r>
              <a:rPr lang="en-US" dirty="0" smtClean="0"/>
              <a:t>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Co-dominance</a:t>
            </a:r>
            <a:r>
              <a:rPr lang="en-US" dirty="0" smtClean="0"/>
              <a:t>-both alleles contribute to the phenotype </a:t>
            </a:r>
          </a:p>
          <a:p>
            <a:r>
              <a:rPr lang="en-US" dirty="0" smtClean="0"/>
              <a:t>Ex: Roan cattle have both red and white hair and appear pinkish-brown or speckled chickens with black and white feathers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11-3 </a:t>
            </a:r>
            <a:r>
              <a:rPr lang="en-US" dirty="0" err="1" smtClean="0"/>
              <a:t>Mendelian</a:t>
            </a:r>
            <a:r>
              <a:rPr lang="en-US" dirty="0" smtClean="0"/>
              <a:t>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Multiple alleles</a:t>
            </a:r>
            <a:r>
              <a:rPr lang="en-US" dirty="0" smtClean="0"/>
              <a:t>-more than two alleles for a single gene</a:t>
            </a:r>
          </a:p>
          <a:p>
            <a:r>
              <a:rPr lang="en-US" dirty="0" smtClean="0"/>
              <a:t>Ex: 4 coat colors for rabbits</a:t>
            </a:r>
          </a:p>
          <a:p>
            <a:r>
              <a:rPr lang="en-US" b="1" dirty="0" smtClean="0"/>
              <a:t>Polygenic traits</a:t>
            </a:r>
            <a:r>
              <a:rPr lang="en-US" dirty="0" smtClean="0"/>
              <a:t>-traits controlled by more than one gene</a:t>
            </a:r>
          </a:p>
          <a:p>
            <a:r>
              <a:rPr lang="en-US" dirty="0" smtClean="0"/>
              <a:t>Ex: skin color in humans is controlled by 4 different genes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11-3 </a:t>
            </a:r>
            <a:r>
              <a:rPr lang="en-US" dirty="0" err="1" smtClean="0"/>
              <a:t>Mendelian</a:t>
            </a:r>
            <a:r>
              <a:rPr lang="en-US" dirty="0" smtClean="0"/>
              <a:t>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Thomas Morgan (early 1900’s)studied inheritance in flies (</a:t>
            </a:r>
            <a:r>
              <a:rPr lang="en-US" i="1" dirty="0" smtClean="0"/>
              <a:t>Drosophila </a:t>
            </a:r>
            <a:r>
              <a:rPr lang="en-US" i="1" dirty="0" err="1" smtClean="0"/>
              <a:t>melanogaster</a:t>
            </a:r>
            <a:r>
              <a:rPr lang="en-US" dirty="0" smtClean="0"/>
              <a:t>) and found Mendel’s principles were the same in flies as in plants</a:t>
            </a:r>
          </a:p>
          <a:p>
            <a:endParaRPr lang="en-US" dirty="0"/>
          </a:p>
        </p:txBody>
      </p:sp>
      <p:pic>
        <p:nvPicPr>
          <p:cNvPr id="56322" name="Picture 2" descr="http://cosbiology.pbworks.com/f/1267565924/module10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743200"/>
            <a:ext cx="2438400" cy="2424855"/>
          </a:xfrm>
          <a:prstGeom prst="rect">
            <a:avLst/>
          </a:prstGeom>
          <a:noFill/>
        </p:spPr>
      </p:pic>
      <p:pic>
        <p:nvPicPr>
          <p:cNvPr id="5" name="Picture 2" descr="http://www.easternct.edu/~adams/images/drosophilaf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895600"/>
            <a:ext cx="4060208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11-4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 reasoned that if all cells had alleles from both parents, and alleles were independently assorted or segregated, when the gametes formed there must be a process that separates the two sets of genes so that each gamete has only one set.</a:t>
            </a:r>
          </a:p>
          <a:p>
            <a:r>
              <a:rPr lang="en-US" b="1" dirty="0" smtClean="0"/>
              <a:t>Meiosis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11.1 </a:t>
            </a:r>
            <a:r>
              <a:rPr lang="en-US" dirty="0" err="1" smtClean="0"/>
              <a:t>Gregor</a:t>
            </a:r>
            <a:r>
              <a:rPr lang="en-US" dirty="0" smtClean="0"/>
              <a:t>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Genetics-scientific study of heredity</a:t>
            </a:r>
          </a:p>
          <a:p>
            <a:r>
              <a:rPr lang="en-US" dirty="0" smtClean="0"/>
              <a:t>Mendel-1822</a:t>
            </a:r>
          </a:p>
          <a:p>
            <a:r>
              <a:rPr lang="en-US" dirty="0" smtClean="0"/>
              <a:t>Studied true breeding pea plants-if they self pollinated offspring would be identical to parent plant</a:t>
            </a:r>
          </a:p>
          <a:p>
            <a:r>
              <a:rPr lang="en-US" dirty="0" smtClean="0"/>
              <a:t>Wanted to cross pollinate so cut off male flowers and hand-applied pollen from other plants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11-4 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cosbiology.pbworks.com/f/1267565924/module10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1999"/>
            <a:ext cx="4343400" cy="431927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4696361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Diploid (2N) fly chromosome</a:t>
            </a:r>
          </a:p>
          <a:p>
            <a:r>
              <a:rPr lang="en-US" sz="2000" dirty="0" smtClean="0"/>
              <a:t>8 chromosomes each with two halves or </a:t>
            </a:r>
            <a:r>
              <a:rPr lang="en-US" sz="2000" dirty="0" err="1" smtClean="0"/>
              <a:t>chromatids</a:t>
            </a:r>
            <a:endParaRPr lang="en-US" sz="2000" dirty="0" smtClean="0"/>
          </a:p>
          <a:p>
            <a:r>
              <a:rPr lang="en-US" sz="2000" dirty="0" smtClean="0"/>
              <a:t>2N=8</a:t>
            </a:r>
            <a:endParaRPr lang="en-US" sz="2000" dirty="0"/>
          </a:p>
        </p:txBody>
      </p:sp>
      <p:pic>
        <p:nvPicPr>
          <p:cNvPr id="57346" name="Picture 2" descr="http://img.sparknotes.com/figures/9/9b21ee2b7bf9283a07e75b1e11a7f3c3/chromosom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219200"/>
            <a:ext cx="2381250" cy="23812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10200" y="35052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Haploid(1N)Diploid(2N)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11-4 </a:t>
            </a:r>
            <a:r>
              <a:rPr lang="en-US" dirty="0" err="1" smtClean="0"/>
              <a:t>Meosis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8370" name="Picture 2" descr="http://www.rugusavay.com/wp-content/uploads/2012/12/Thomas-Hunt-Morgan-Quotes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7341601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11-4 </a:t>
            </a:r>
            <a:r>
              <a:rPr lang="en-US" dirty="0" err="1" smtClean="0"/>
              <a:t>Meosis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Phases </a:t>
            </a:r>
          </a:p>
          <a:p>
            <a:pPr>
              <a:buNone/>
            </a:pPr>
            <a:r>
              <a:rPr lang="en-US" b="1" dirty="0" smtClean="0"/>
              <a:t>of </a:t>
            </a:r>
          </a:p>
          <a:p>
            <a:pPr>
              <a:buNone/>
            </a:pPr>
            <a:r>
              <a:rPr lang="en-US" b="1" dirty="0" smtClean="0"/>
              <a:t>Meiosis and </a:t>
            </a:r>
          </a:p>
          <a:p>
            <a:pPr>
              <a:buNone/>
            </a:pPr>
            <a:r>
              <a:rPr lang="en-US" b="1" dirty="0" smtClean="0"/>
              <a:t>crossing over</a:t>
            </a:r>
            <a:endParaRPr lang="en-US" b="1" dirty="0"/>
          </a:p>
        </p:txBody>
      </p:sp>
      <p:pic>
        <p:nvPicPr>
          <p:cNvPr id="60418" name="Picture 2" descr="http://www.phschool.com/science/biology_place/labbench/lab3/images/stages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28600"/>
            <a:ext cx="4953000" cy="6285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11-4 </a:t>
            </a:r>
            <a:r>
              <a:rPr lang="en-US" dirty="0" err="1" smtClean="0"/>
              <a:t>Meosis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Phases </a:t>
            </a:r>
          </a:p>
          <a:p>
            <a:pPr>
              <a:buNone/>
            </a:pPr>
            <a:r>
              <a:rPr lang="en-US" dirty="0" smtClean="0"/>
              <a:t>of </a:t>
            </a:r>
          </a:p>
          <a:p>
            <a:pPr>
              <a:buNone/>
            </a:pPr>
            <a:r>
              <a:rPr lang="en-US" dirty="0" smtClean="0"/>
              <a:t>Meiosis and </a:t>
            </a:r>
          </a:p>
          <a:p>
            <a:pPr>
              <a:buNone/>
            </a:pPr>
            <a:r>
              <a:rPr lang="en-US" b="1" dirty="0" smtClean="0"/>
              <a:t>crossing over</a:t>
            </a:r>
          </a:p>
          <a:p>
            <a:endParaRPr lang="en-US" dirty="0"/>
          </a:p>
        </p:txBody>
      </p:sp>
      <p:pic>
        <p:nvPicPr>
          <p:cNvPr id="59394" name="Picture 2" descr="http://upload.wikimedia.org/wikipedia/commons/thumb/9/9a/Meiosis_Overview.svg/1280px-Meiosis_Overview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350" y="1143000"/>
            <a:ext cx="7516731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11-4 </a:t>
            </a:r>
            <a:r>
              <a:rPr lang="en-US" sz="2800" dirty="0" err="1" smtClean="0"/>
              <a:t>Meosis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</a:t>
            </a:r>
          </a:p>
          <a:p>
            <a:r>
              <a:rPr lang="en-US" dirty="0" smtClean="0"/>
              <a:t>Mitosis and </a:t>
            </a:r>
          </a:p>
          <a:p>
            <a:r>
              <a:rPr lang="en-US" dirty="0" smtClean="0"/>
              <a:t>Meiosis</a:t>
            </a:r>
          </a:p>
          <a:p>
            <a:endParaRPr lang="en-US" dirty="0"/>
          </a:p>
        </p:txBody>
      </p:sp>
      <p:pic>
        <p:nvPicPr>
          <p:cNvPr id="61442" name="Picture 2" descr="http://waynesword.palomar.edu/images/meio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1" y="220226"/>
            <a:ext cx="5791200" cy="6109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11-4 </a:t>
            </a:r>
            <a:r>
              <a:rPr lang="en-US" dirty="0" err="1" smtClean="0"/>
              <a:t>Meosis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https://www.youtube.com/watch?v=qCLmR9-YY7o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11-5 Linkage and Gene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Genes that are on the same chromosome are </a:t>
            </a:r>
            <a:r>
              <a:rPr lang="en-US" b="1" dirty="0" smtClean="0"/>
              <a:t>linked</a:t>
            </a:r>
            <a:r>
              <a:rPr lang="en-US" dirty="0" smtClean="0"/>
              <a:t> and are inherited together</a:t>
            </a:r>
          </a:p>
          <a:p>
            <a:r>
              <a:rPr lang="en-US" dirty="0" smtClean="0"/>
              <a:t>Chromosomes are groups of linked genes</a:t>
            </a:r>
          </a:p>
          <a:p>
            <a:r>
              <a:rPr lang="en-US" dirty="0" smtClean="0"/>
              <a:t>Chromosomes assort independently, not genes</a:t>
            </a:r>
          </a:p>
        </p:txBody>
      </p:sp>
      <p:pic>
        <p:nvPicPr>
          <p:cNvPr id="65538" name="Picture 2" descr="http://ibbiologyhelp.com/Genetics/linkedgen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971800"/>
            <a:ext cx="6667500" cy="2324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11-5 Linkage and Gene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 was just lucky 6 of the 7 traits he studied were on </a:t>
            </a:r>
            <a:r>
              <a:rPr lang="en-US" smtClean="0"/>
              <a:t>separate </a:t>
            </a:r>
            <a:r>
              <a:rPr lang="en-US" smtClean="0"/>
              <a:t>chromosomes.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25440"/>
            <a:ext cx="8183880" cy="1051560"/>
          </a:xfrm>
        </p:spPr>
        <p:txBody>
          <a:bodyPr/>
          <a:lstStyle/>
          <a:p>
            <a:r>
              <a:rPr lang="en-US" dirty="0" smtClean="0"/>
              <a:t>11-5 Linkage and Gene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Genes can become unlinked by crossing over</a:t>
            </a:r>
          </a:p>
          <a:p>
            <a:r>
              <a:rPr lang="en-US" dirty="0" smtClean="0"/>
              <a:t>Crossing over of linked genes on homologous chromosomes produces new genetic variation and diversity</a:t>
            </a:r>
          </a:p>
          <a:p>
            <a:r>
              <a:rPr lang="en-US" dirty="0" smtClean="0"/>
              <a:t>The further apart two genes on a chromosome are the more likely crossing over will occur</a:t>
            </a:r>
          </a:p>
        </p:txBody>
      </p:sp>
      <p:pic>
        <p:nvPicPr>
          <p:cNvPr id="4" name="Picture 2" descr="http://www.ndsu.edu/pubweb/~mcclean/plsc431/linkage/link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240644"/>
            <a:ext cx="3940029" cy="16267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577840"/>
            <a:ext cx="8183880" cy="1051560"/>
          </a:xfrm>
        </p:spPr>
        <p:txBody>
          <a:bodyPr/>
          <a:lstStyle/>
          <a:p>
            <a:r>
              <a:rPr lang="en-US" dirty="0" smtClean="0"/>
              <a:t>11-5 Linkage and Gene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crossing over or </a:t>
            </a:r>
            <a:r>
              <a:rPr lang="en-US" b="1" dirty="0" smtClean="0"/>
              <a:t>recombination rates</a:t>
            </a:r>
            <a:r>
              <a:rPr lang="en-US" dirty="0" smtClean="0"/>
              <a:t> to build maps of where the relative positions of all the genes are on a chromosome</a:t>
            </a:r>
          </a:p>
          <a:p>
            <a:endParaRPr lang="en-US" dirty="0"/>
          </a:p>
        </p:txBody>
      </p:sp>
      <p:sp>
        <p:nvSpPr>
          <p:cNvPr id="62468" name="AutoShape 4" descr="https://wikispaces.psu.edu/download/attachments/97552140/Figure%206%20Crossing%20over%20and%20recombiinants.jpg?version=1&amp;modificationDate=1343314735000&amp;api=v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0" name="AutoShape 6" descr="https://wikispaces.psu.edu/download/attachments/97552140/Figure%206%20Crossing%20over%20and%20recombiinants.jpg?version=1&amp;modificationDate=1343314735000&amp;api=v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2" name="AutoShape 8" descr="https://wikispaces.psu.edu/download/attachments/97552140/Figure%206%20Crossing%20over%20and%20recombiinants.jpg?version=1&amp;modificationDate=1343314735000&amp;api=v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2474" name="Picture 10" descr="http://lifesciencesfoundation.org/content/media/2011/10/11/1911_First_genetic_linkage_map_Recombination-Frequency_1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57399"/>
            <a:ext cx="4876800" cy="3831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11.1 </a:t>
            </a:r>
            <a:r>
              <a:rPr lang="en-US" dirty="0" err="1" smtClean="0"/>
              <a:t>Gregor</a:t>
            </a:r>
            <a:r>
              <a:rPr lang="en-US" dirty="0" smtClean="0"/>
              <a:t>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iotechlearn.org.nz/var/biotechlearn/storage/images/themes/mendel_and_inheritance/images/cross_pollination_of_pea_plants/457240-1-eng-AU/cross_pollination_of_pea_plants_over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38200"/>
            <a:ext cx="6819900" cy="4543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11-5 Linkage and Gene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7588" name="Picture 4" descr="http://www.biologycorner.com/resources/dros_chrom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333" y="389164"/>
            <a:ext cx="7603067" cy="4887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25440"/>
            <a:ext cx="8183880" cy="1051560"/>
          </a:xfrm>
        </p:spPr>
        <p:txBody>
          <a:bodyPr/>
          <a:lstStyle/>
          <a:p>
            <a:r>
              <a:rPr lang="en-US" dirty="0" smtClean="0"/>
              <a:t>11.1 </a:t>
            </a:r>
            <a:r>
              <a:rPr lang="en-US" dirty="0" err="1" smtClean="0"/>
              <a:t>Gregor</a:t>
            </a:r>
            <a:r>
              <a:rPr lang="en-US" dirty="0" smtClean="0"/>
              <a:t>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07848"/>
            <a:ext cx="8183880" cy="41879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Studied 7 traits</a:t>
            </a:r>
          </a:p>
          <a:p>
            <a:r>
              <a:rPr lang="en-US" sz="2400" b="1" dirty="0" smtClean="0"/>
              <a:t>P1</a:t>
            </a:r>
            <a:r>
              <a:rPr lang="en-US" sz="2400" dirty="0" smtClean="0"/>
              <a:t>-original plants</a:t>
            </a:r>
          </a:p>
          <a:p>
            <a:r>
              <a:rPr lang="en-US" sz="2400" b="1" dirty="0" smtClean="0"/>
              <a:t>F1</a:t>
            </a:r>
            <a:r>
              <a:rPr lang="en-US" sz="2400" dirty="0" smtClean="0"/>
              <a:t> first generation offspring</a:t>
            </a:r>
          </a:p>
          <a:p>
            <a:r>
              <a:rPr lang="en-US" sz="2400" dirty="0" smtClean="0"/>
              <a:t>Made hybrids by crossing plants with different characteristics due to different forms of each gene (</a:t>
            </a:r>
            <a:r>
              <a:rPr lang="en-US" sz="2400" b="1" dirty="0" smtClean="0"/>
              <a:t>alleles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40962" name="Picture 2" descr="http://www.goldiesroom.org/Multimedia/Bio_Images/18%20Genetics/03%20Mendel%27s%20Pea%20Trai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7810497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11.1 </a:t>
            </a:r>
            <a:r>
              <a:rPr lang="en-US" dirty="0" err="1" smtClean="0"/>
              <a:t>Gregor</a:t>
            </a:r>
            <a:r>
              <a:rPr lang="en-US" dirty="0" smtClean="0"/>
              <a:t>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conclusions-</a:t>
            </a:r>
          </a:p>
          <a:p>
            <a:r>
              <a:rPr lang="en-US" dirty="0" smtClean="0"/>
              <a:t>Biological characteristics are determined by factors that are inherited (genes)</a:t>
            </a:r>
          </a:p>
          <a:p>
            <a:r>
              <a:rPr lang="en-US" dirty="0" smtClean="0"/>
              <a:t>Some alleles are </a:t>
            </a:r>
            <a:r>
              <a:rPr lang="en-US" b="1" dirty="0" smtClean="0"/>
              <a:t>dominant</a:t>
            </a:r>
            <a:r>
              <a:rPr lang="en-US" dirty="0" smtClean="0"/>
              <a:t> and some </a:t>
            </a:r>
            <a:r>
              <a:rPr lang="en-US" b="1" dirty="0" smtClean="0"/>
              <a:t>recessive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11.1 </a:t>
            </a:r>
            <a:r>
              <a:rPr lang="en-US" dirty="0" err="1" smtClean="0"/>
              <a:t>Gregor</a:t>
            </a:r>
            <a:r>
              <a:rPr lang="en-US" dirty="0" smtClean="0"/>
              <a:t>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Mendel wanted to know if the recessive alleles had disappeared or were still present in the F1 generation</a:t>
            </a:r>
          </a:p>
          <a:p>
            <a:r>
              <a:rPr lang="en-US" dirty="0" smtClean="0"/>
              <a:t>Crossed F1 plants to make F2 plants using self pollination</a:t>
            </a:r>
          </a:p>
          <a:p>
            <a:r>
              <a:rPr lang="en-US" dirty="0" smtClean="0"/>
              <a:t>Traits controlled by the recessive alleles reappeared</a:t>
            </a:r>
          </a:p>
          <a:p>
            <a:r>
              <a:rPr lang="en-US" dirty="0" smtClean="0"/>
              <a:t>Somehow the alleles had been separated-</a:t>
            </a:r>
            <a:r>
              <a:rPr lang="en-US" b="1" dirty="0" smtClean="0"/>
              <a:t>segregation</a:t>
            </a:r>
            <a:r>
              <a:rPr lang="en-US" dirty="0" smtClean="0"/>
              <a:t>-occurred in gametes (sex cells)</a:t>
            </a:r>
          </a:p>
          <a:p>
            <a:r>
              <a:rPr lang="en-US" dirty="0" smtClean="0"/>
              <a:t>Each F1 plant has 2 alleles for each trait and produces two types of gametes</a:t>
            </a:r>
          </a:p>
          <a:p>
            <a:r>
              <a:rPr lang="en-US" dirty="0" smtClean="0"/>
              <a:t>Results in new combinations of alleles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11-2 Probability and </a:t>
            </a:r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 realized form his crosses that when he crossed the plants he always got the same ratios of characteristics in the offspring</a:t>
            </a:r>
          </a:p>
          <a:p>
            <a:r>
              <a:rPr lang="en-US" dirty="0" smtClean="0"/>
              <a:t>Laws of probability explain his results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11-2 Probability and </a:t>
            </a:r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Coin toss example</a:t>
            </a:r>
          </a:p>
          <a:p>
            <a:r>
              <a:rPr lang="en-US" dirty="0" smtClean="0"/>
              <a:t>50% heads or tails</a:t>
            </a:r>
          </a:p>
          <a:p>
            <a:r>
              <a:rPr lang="en-US" dirty="0" smtClean="0"/>
              <a:t>Probability =1/2</a:t>
            </a:r>
          </a:p>
          <a:p>
            <a:r>
              <a:rPr lang="en-US" dirty="0" smtClean="0"/>
              <a:t>Each coin toss is independent of the one before</a:t>
            </a:r>
          </a:p>
          <a:p>
            <a:r>
              <a:rPr lang="en-US" dirty="0" smtClean="0"/>
              <a:t>Probability of getting heads or tails a second and third time=1/2x1/2x1/2=1/8</a:t>
            </a:r>
          </a:p>
          <a:p>
            <a:r>
              <a:rPr lang="en-US" dirty="0" smtClean="0"/>
              <a:t>Can use probabilities to predict outcomes of crosses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11-2 Probability and </a:t>
            </a:r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pic>
        <p:nvPicPr>
          <p:cNvPr id="41986" name="Picture 2" descr="http://images.tutorvista.com/content/heredity-and-variation/germination-of-plants-by-mende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04800"/>
            <a:ext cx="4295775" cy="2009776"/>
          </a:xfrm>
          <a:prstGeom prst="rect">
            <a:avLst/>
          </a:prstGeom>
          <a:noFill/>
        </p:spPr>
      </p:pic>
      <p:pic>
        <p:nvPicPr>
          <p:cNvPr id="41988" name="Picture 4" descr="http://lh6.ggpht.com/-RuhHPEasrqc/UnyX8MI9T6I/AAAAAAAAATo/AqADXjnoO4s/Monohybrid%25255B11%25255D.jpg?imgmax=8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3200400" cy="30670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38600" y="39624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25% chance of getting each </a:t>
            </a:r>
            <a:r>
              <a:rPr lang="en-US" b="1" dirty="0" smtClean="0"/>
              <a:t>genotype</a:t>
            </a:r>
          </a:p>
          <a:p>
            <a:r>
              <a:rPr lang="en-US" dirty="0" smtClean="0"/>
              <a:t>Ratio of </a:t>
            </a:r>
            <a:r>
              <a:rPr lang="en-US" b="1" dirty="0" smtClean="0"/>
              <a:t>phenotypes</a:t>
            </a:r>
            <a:r>
              <a:rPr lang="en-US" dirty="0" smtClean="0"/>
              <a:t> is 75% tall, 25% short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2438400"/>
            <a:ext cx="2422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TT, </a:t>
            </a:r>
            <a:r>
              <a:rPr lang="en-US" dirty="0" err="1" smtClean="0"/>
              <a:t>tt</a:t>
            </a:r>
            <a:r>
              <a:rPr lang="en-US" dirty="0" smtClean="0"/>
              <a:t>=homozygous</a:t>
            </a:r>
          </a:p>
          <a:p>
            <a:r>
              <a:rPr lang="en-US" dirty="0" err="1" smtClean="0"/>
              <a:t>Tt</a:t>
            </a:r>
            <a:r>
              <a:rPr lang="en-US" dirty="0" smtClean="0"/>
              <a:t>=heterozygous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592</TotalTime>
  <Words>744</Words>
  <Application>Microsoft Office PowerPoint</Application>
  <PresentationFormat>On-screen Show (4:3)</PresentationFormat>
  <Paragraphs>108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Aspect</vt:lpstr>
      <vt:lpstr>Introduction to Genetics</vt:lpstr>
      <vt:lpstr>11.1 Gregor Mendel</vt:lpstr>
      <vt:lpstr>11.1 Gregor Mendel</vt:lpstr>
      <vt:lpstr>11.1 Gregor Mendel</vt:lpstr>
      <vt:lpstr>11.1 Gregor Mendel</vt:lpstr>
      <vt:lpstr>11.1 Gregor Mendel</vt:lpstr>
      <vt:lpstr>11-2 Probability and Punnett Squares</vt:lpstr>
      <vt:lpstr>11-2 Probability and Punnett Squares</vt:lpstr>
      <vt:lpstr>11-2 Probability and Punnett Squares</vt:lpstr>
      <vt:lpstr>11-2 Probability and Punnett Squares</vt:lpstr>
      <vt:lpstr>11-3 Mendelian Genetics</vt:lpstr>
      <vt:lpstr>11-3 Mendelian Genetics</vt:lpstr>
      <vt:lpstr>11-3 Mendelian Genetics</vt:lpstr>
      <vt:lpstr>11-3 Mendelian Genetics</vt:lpstr>
      <vt:lpstr>11-3 Mendelian Genetics</vt:lpstr>
      <vt:lpstr>11-3 Mendelian Genetics</vt:lpstr>
      <vt:lpstr>11-3 Mendelian Genetics</vt:lpstr>
      <vt:lpstr>11-3 Mendelian Genetics</vt:lpstr>
      <vt:lpstr>11-4 Meiosis</vt:lpstr>
      <vt:lpstr>11-4 Meiosis</vt:lpstr>
      <vt:lpstr>11-4 Meosis</vt:lpstr>
      <vt:lpstr>11-4 Meosis</vt:lpstr>
      <vt:lpstr>11-4 Meosis</vt:lpstr>
      <vt:lpstr>11-4 Meosis</vt:lpstr>
      <vt:lpstr>11-4 Meosis</vt:lpstr>
      <vt:lpstr>11-5 Linkage and Gene Maps</vt:lpstr>
      <vt:lpstr>11-5 Linkage and Gene Maps</vt:lpstr>
      <vt:lpstr>11-5 Linkage and Gene Maps</vt:lpstr>
      <vt:lpstr>11-5 Linkage and Gene Maps</vt:lpstr>
      <vt:lpstr>11-5 Linkage and Gene Maps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Genetics</dc:title>
  <dc:creator>Michelle</dc:creator>
  <cp:lastModifiedBy>MICHELLE LAFEVRE-BERNT</cp:lastModifiedBy>
  <cp:revision>54</cp:revision>
  <dcterms:created xsi:type="dcterms:W3CDTF">2014-09-21T19:14:22Z</dcterms:created>
  <dcterms:modified xsi:type="dcterms:W3CDTF">2014-10-07T18:44:28Z</dcterms:modified>
</cp:coreProperties>
</file>