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53EC-E370-47A6-9CB2-7C21181D780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DB4B-8C4A-40EE-8A66-7D19A1954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DB4B-8C4A-40EE-8A66-7D19A1954C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14C100-1493-4931-85BC-1C88F37415AD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16DF9E1-EC65-41E3-A0CB-77F7ADC68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3d/13-transcription-advanced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and 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 Chromosomes and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During DNA replication the two strands are separated and each strand is copied</a:t>
            </a:r>
          </a:p>
          <a:p>
            <a:r>
              <a:rPr lang="en-US" sz="2000" dirty="0" smtClean="0"/>
              <a:t>New strands are complementary to old strands</a:t>
            </a:r>
          </a:p>
          <a:p>
            <a:r>
              <a:rPr lang="en-US" sz="2000" dirty="0" smtClean="0"/>
              <a:t>Each new molecule has 1 old strand and 1 new strand-Semiconservative replication</a:t>
            </a:r>
          </a:p>
          <a:p>
            <a:r>
              <a:rPr lang="en-US" sz="2000" dirty="0" smtClean="0"/>
              <a:t>DNA polymerase is the enzyme that replicates DNA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177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 Chromosomes and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wonderwhizkids.com/wwkimages/Know_Why/dna_repl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059680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io3400.nicerweb.com/Locked/media/ch11/11_00-HeLa-replication_f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2" y="4159827"/>
            <a:ext cx="4723471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 Chromosomes and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https://www.youtube.com/watch?v=27TxKoFU2Nw</a:t>
            </a:r>
          </a:p>
        </p:txBody>
      </p:sp>
    </p:spTree>
    <p:extLst>
      <p:ext uri="{BB962C8B-B14F-4D97-AF65-F5344CB8AC3E}">
        <p14:creationId xmlns:p14="http://schemas.microsoft.com/office/powerpoint/2010/main" val="41994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12-3 RNA and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DNA </a:t>
            </a:r>
            <a:r>
              <a:rPr lang="en-US" sz="2000" dirty="0" smtClean="0">
                <a:sym typeface="Symbol"/>
              </a:rPr>
              <a:t>mRNA Protein</a:t>
            </a:r>
          </a:p>
          <a:p>
            <a:r>
              <a:rPr lang="en-US" sz="2000" dirty="0" smtClean="0">
                <a:sym typeface="Symbol"/>
              </a:rPr>
              <a:t>Three types of RNA</a:t>
            </a:r>
          </a:p>
          <a:p>
            <a:r>
              <a:rPr lang="en-US" sz="2000" dirty="0" smtClean="0">
                <a:sym typeface="Symbol"/>
              </a:rPr>
              <a:t>Messenger RNA-</a:t>
            </a:r>
            <a:r>
              <a:rPr lang="en-US" sz="2000" dirty="0" err="1" smtClean="0">
                <a:sym typeface="Symbol"/>
              </a:rPr>
              <a:t>mRMA</a:t>
            </a: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Ribosomal RNA-</a:t>
            </a:r>
            <a:r>
              <a:rPr lang="en-US" sz="2000" dirty="0" err="1" smtClean="0">
                <a:sym typeface="Symbol"/>
              </a:rPr>
              <a:t>rRNA</a:t>
            </a: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Transfer RNA-</a:t>
            </a:r>
            <a:r>
              <a:rPr lang="en-US" sz="2000" dirty="0" err="1" smtClean="0">
                <a:sym typeface="Symbol"/>
              </a:rPr>
              <a:t>tRNA</a:t>
            </a:r>
            <a:endParaRPr lang="en-US" sz="2000" dirty="0"/>
          </a:p>
        </p:txBody>
      </p:sp>
      <p:pic>
        <p:nvPicPr>
          <p:cNvPr id="8194" name="Picture 2" descr="http://www.nobelprize.org/nobel_prizes/medicine/laureates/1993/illpres/code-noncode-strand-v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roualb.faculty.mjc.edu/Course%20Materials/Physiology%20101/Chapter%20Notes/Fall%202011/figure_02_31_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5" y="3200400"/>
            <a:ext cx="295614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4/42/Ribosome_sha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93" y="3112510"/>
            <a:ext cx="4289513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7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 RNA and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Transcription-mRNA copy of DNA</a:t>
            </a:r>
          </a:p>
          <a:p>
            <a:r>
              <a:rPr lang="en-US" sz="2000" dirty="0" smtClean="0"/>
              <a:t>Complementary to DNA</a:t>
            </a:r>
          </a:p>
          <a:p>
            <a:r>
              <a:rPr lang="en-US" sz="2000" dirty="0" smtClean="0"/>
              <a:t>RNA polymerase</a:t>
            </a:r>
          </a:p>
          <a:p>
            <a:r>
              <a:rPr lang="en-US" sz="2000" dirty="0" smtClean="0"/>
              <a:t>mRNA-Uracil(U) instead of thymine (T)</a:t>
            </a:r>
          </a:p>
          <a:p>
            <a:r>
              <a:rPr lang="en-US" sz="2000" dirty="0" smtClean="0"/>
              <a:t>RNA binds to regions of DNA near or within the gene-promoters</a:t>
            </a:r>
          </a:p>
          <a:p>
            <a:endParaRPr lang="en-US" sz="2000" dirty="0"/>
          </a:p>
        </p:txBody>
      </p:sp>
      <p:pic>
        <p:nvPicPr>
          <p:cNvPr id="9218" name="Picture 2" descr="http://site.motifolio.com/images/The-transcription-process-1021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6534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 RNA and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mRNA is edited after transcription</a:t>
            </a:r>
          </a:p>
          <a:p>
            <a:r>
              <a:rPr lang="en-US" sz="2000" dirty="0" smtClean="0"/>
              <a:t>Introns are cut out, exons are used to make the final mRNA</a:t>
            </a:r>
          </a:p>
          <a:p>
            <a:r>
              <a:rPr lang="en-US" sz="2000" dirty="0" smtClean="0"/>
              <a:t>Purpose of introns not understood-regulation of transcription (gene expression), evolutionary advantage, may allow RNA to be spliced in different ways in different tissues</a:t>
            </a:r>
            <a:endParaRPr lang="en-US" sz="2000" dirty="0"/>
          </a:p>
        </p:txBody>
      </p:sp>
      <p:pic>
        <p:nvPicPr>
          <p:cNvPr id="10244" name="Picture 4" descr="http://www2.estrellamountain.edu/faculty/farabee/BIOBK/exintr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43262"/>
            <a:ext cx="50577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 RNA and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genetic code</a:t>
            </a:r>
          </a:p>
          <a:p>
            <a:r>
              <a:rPr lang="en-US" sz="2000" dirty="0" smtClean="0"/>
              <a:t>Three bases  (codon) codes an amino acid</a:t>
            </a:r>
          </a:p>
          <a:p>
            <a:r>
              <a:rPr lang="en-US" sz="2000" dirty="0" smtClean="0"/>
              <a:t>UCGCACGGU</a:t>
            </a:r>
          </a:p>
          <a:p>
            <a:r>
              <a:rPr lang="en-US" sz="2000" dirty="0" err="1" smtClean="0"/>
              <a:t>Ser</a:t>
            </a:r>
            <a:r>
              <a:rPr lang="en-US" sz="2000" dirty="0" smtClean="0"/>
              <a:t>-His-</a:t>
            </a:r>
            <a:r>
              <a:rPr lang="en-US" sz="2000" dirty="0" err="1" smtClean="0"/>
              <a:t>Gly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1266" name="Picture 2" descr="http://virtuallaboratory.colorado.edu/BioFun-Support/AllGraphics/Genetic%20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5000"/>
            <a:ext cx="4800600" cy="4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 RNA and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Translation</a:t>
            </a:r>
          </a:p>
          <a:p>
            <a:r>
              <a:rPr lang="en-US" sz="2000" dirty="0" smtClean="0"/>
              <a:t>mRNA is made into protein on the ribosomes</a:t>
            </a:r>
          </a:p>
          <a:p>
            <a:r>
              <a:rPr lang="en-US" sz="2000" dirty="0" err="1" smtClean="0"/>
              <a:t>tRNA</a:t>
            </a:r>
            <a:r>
              <a:rPr lang="en-US" sz="2000" dirty="0" smtClean="0"/>
              <a:t> anticodon is complementary to the mRNA codon</a:t>
            </a:r>
          </a:p>
          <a:p>
            <a:r>
              <a:rPr lang="en-US" sz="2000" dirty="0" smtClean="0"/>
              <a:t>Amino acid end accepts amino acid that matches the codon</a:t>
            </a:r>
            <a:endParaRPr lang="en-US" sz="2000" dirty="0"/>
          </a:p>
        </p:txBody>
      </p:sp>
      <p:pic>
        <p:nvPicPr>
          <p:cNvPr id="12290" name="Picture 2" descr="http://0.tqn.com/d/biology/1/S/q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019800" cy="29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2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 RNA and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www.dnalc.org/resources/3d/13-transcription-advanced.html</a:t>
            </a:r>
            <a:endParaRPr lang="en-US" dirty="0" smtClean="0"/>
          </a:p>
          <a:p>
            <a:r>
              <a:rPr lang="en-US" dirty="0" smtClean="0"/>
              <a:t>Translation</a:t>
            </a:r>
          </a:p>
          <a:p>
            <a:r>
              <a:rPr lang="en-US" dirty="0"/>
              <a:t>http://www.hhmi.org/biointeractive/translation-basic-detail</a:t>
            </a:r>
          </a:p>
        </p:txBody>
      </p:sp>
    </p:spTree>
    <p:extLst>
      <p:ext uri="{BB962C8B-B14F-4D97-AF65-F5344CB8AC3E}">
        <p14:creationId xmlns:p14="http://schemas.microsoft.com/office/powerpoint/2010/main" val="397419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0940" cy="548640"/>
          </a:xfrm>
        </p:spPr>
        <p:txBody>
          <a:bodyPr/>
          <a:lstStyle/>
          <a:p>
            <a:r>
              <a:rPr lang="en-US" dirty="0" smtClean="0"/>
              <a:t>12-4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mutation-changes of DNA sequence in a single gene</a:t>
            </a:r>
          </a:p>
          <a:p>
            <a:r>
              <a:rPr lang="en-US" dirty="0" smtClean="0"/>
              <a:t>Gene mutations</a:t>
            </a:r>
          </a:p>
          <a:p>
            <a:r>
              <a:rPr lang="en-US" dirty="0" smtClean="0"/>
              <a:t>Point mutations-single nucleotide</a:t>
            </a:r>
          </a:p>
          <a:p>
            <a:r>
              <a:rPr lang="en-US" dirty="0" err="1" smtClean="0"/>
              <a:t>Frameshift</a:t>
            </a:r>
            <a:r>
              <a:rPr lang="en-US" dirty="0" smtClean="0"/>
              <a:t> mutation-inserted or deleted bas that </a:t>
            </a:r>
            <a:r>
              <a:rPr lang="en-US" dirty="0" err="1" smtClean="0"/>
              <a:t>chabnes</a:t>
            </a:r>
            <a:r>
              <a:rPr lang="en-US" dirty="0" smtClean="0"/>
              <a:t> the reading frame of the codons</a:t>
            </a:r>
            <a:endParaRPr lang="en-US" dirty="0"/>
          </a:p>
        </p:txBody>
      </p:sp>
      <p:pic>
        <p:nvPicPr>
          <p:cNvPr id="13314" name="Picture 2" descr="http://upload.wikimedia.org/wikipedia/commons/6/69/Point_mutations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505200"/>
            <a:ext cx="4558145" cy="24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io1100.nicerweb.com/Locked/media/ch11/9-1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0" y="3505200"/>
            <a:ext cx="397625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 Early Experiments-Transformation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1928</a:t>
            </a:r>
          </a:p>
          <a:p>
            <a:r>
              <a:rPr lang="en-US" sz="2000" dirty="0" smtClean="0"/>
              <a:t>Griffith was trying to figure out what was causing pneumonia</a:t>
            </a:r>
          </a:p>
          <a:p>
            <a:r>
              <a:rPr lang="en-US" sz="2000" dirty="0" smtClean="0"/>
              <a:t>He took heat treated bacteria that could cause the disease and mixed with bacteria that did not cause pneumonia</a:t>
            </a:r>
          </a:p>
          <a:p>
            <a:r>
              <a:rPr lang="en-US" sz="2000" dirty="0" smtClean="0"/>
              <a:t>Neither should cause disease but they did</a:t>
            </a:r>
          </a:p>
          <a:p>
            <a:r>
              <a:rPr lang="en-US" sz="2000" dirty="0" smtClean="0"/>
              <a:t>Concluded the dead disease bacteria transferred some substance to the non-disease causing bacteria that transformed it into a disease  causing bacteria</a:t>
            </a:r>
          </a:p>
          <a:p>
            <a:r>
              <a:rPr lang="en-US" sz="2000" dirty="0" smtClean="0"/>
              <a:t>Transformation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12-4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Chromosome mutation-DNA changes that affect multiple genes in a region of a chromosome</a:t>
            </a:r>
          </a:p>
          <a:p>
            <a:endParaRPr lang="en-US" dirty="0"/>
          </a:p>
        </p:txBody>
      </p:sp>
      <p:pic>
        <p:nvPicPr>
          <p:cNvPr id="14338" name="Picture 2" descr="http://www.goldiesroom.org/Multimedia/Bio_Images/19%20Applied%20Genetics/05%20Chromosome%20Mu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619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7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12-5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Only a fraction of genes are transcribed and translated (expressed) at any time</a:t>
            </a:r>
          </a:p>
          <a:p>
            <a:r>
              <a:rPr lang="en-US" sz="2000" dirty="0" smtClean="0"/>
              <a:t>Gene expression is regulated  and genes are expressed only when they are needed in a certain cell type</a:t>
            </a:r>
          </a:p>
          <a:p>
            <a:r>
              <a:rPr lang="en-US" sz="2000" dirty="0" smtClean="0"/>
              <a:t>Involves promoter regions (RNA polymerase binds to them) </a:t>
            </a:r>
            <a:r>
              <a:rPr lang="en-US" sz="2000" dirty="0"/>
              <a:t>and enhancer regions </a:t>
            </a:r>
            <a:endParaRPr lang="en-US" sz="2000" dirty="0" smtClean="0"/>
          </a:p>
        </p:txBody>
      </p:sp>
      <p:pic>
        <p:nvPicPr>
          <p:cNvPr id="15364" name="Picture 4" descr="http://www.nature.com/nrg/journal/v9/n1/images/nrg2223-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30003"/>
            <a:ext cx="4886518" cy="35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0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12-5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Genes regulated together are called operons</a:t>
            </a:r>
          </a:p>
          <a:p>
            <a:r>
              <a:rPr lang="en-US" sz="2000" dirty="0"/>
              <a:t>Example lac operon in E. coli</a:t>
            </a:r>
          </a:p>
          <a:p>
            <a:endParaRPr lang="en-US" sz="2000" dirty="0"/>
          </a:p>
        </p:txBody>
      </p:sp>
      <p:pic>
        <p:nvPicPr>
          <p:cNvPr id="4" name="Picture 2" descr="https://lc-molecular.wikispaces.com/file/view/lac-operon.gif/145449755/lac-ope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4495800" cy="44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74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12-5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Gene Regulation</a:t>
            </a:r>
          </a:p>
          <a:p>
            <a:r>
              <a:rPr lang="en-US" dirty="0" smtClean="0"/>
              <a:t>Most eukaryotic genes are controlled individually and have more complicated regulatory sequences compared to prokaryotic genes</a:t>
            </a:r>
          </a:p>
          <a:p>
            <a:endParaRPr lang="en-US" dirty="0"/>
          </a:p>
        </p:txBody>
      </p:sp>
      <p:pic>
        <p:nvPicPr>
          <p:cNvPr id="1026" name="Picture 2" descr="http://www-kimgrp.lbl.gov/people/brandsen/homepage/thesis/chapter_4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41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1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12-5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gene regulation important?</a:t>
            </a:r>
          </a:p>
          <a:p>
            <a:r>
              <a:rPr lang="en-US" dirty="0" smtClean="0"/>
              <a:t>Different proteins needed in different cell types</a:t>
            </a:r>
          </a:p>
          <a:p>
            <a:r>
              <a:rPr lang="en-US" dirty="0" smtClean="0"/>
              <a:t>Development of an organism from a fertilized egg</a:t>
            </a:r>
          </a:p>
          <a:p>
            <a:r>
              <a:rPr lang="en-US" dirty="0" err="1" smtClean="0"/>
              <a:t>Hox</a:t>
            </a:r>
            <a:r>
              <a:rPr lang="en-US" dirty="0" smtClean="0"/>
              <a:t> genes control tissue and organ development</a:t>
            </a:r>
          </a:p>
          <a:p>
            <a:r>
              <a:rPr lang="en-US" dirty="0" smtClean="0"/>
              <a:t>Similar in all organisms from flies to humans</a:t>
            </a:r>
            <a:endParaRPr lang="en-US" dirty="0"/>
          </a:p>
        </p:txBody>
      </p:sp>
      <p:pic>
        <p:nvPicPr>
          <p:cNvPr id="2050" name="Picture 2" descr="http://1.bp.blogspot.com/-w7hAyVDASh4/US0kAIKNR8I/AAAAAAAAAGc/RI4o6T0Bl-s/s1600/hox+genes+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15790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-tc.pbs.org/wgbh/nova/genes/images/fate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05" y="3352800"/>
            <a:ext cx="41060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1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12-5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openi.nlm.nih.gov/imgs/512/286/1891803/1891803_umj7501-023-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52945"/>
            <a:ext cx="3756953" cy="56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1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12-1 Early Experiments-Transformation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1944</a:t>
            </a:r>
          </a:p>
          <a:p>
            <a:r>
              <a:rPr lang="en-US" sz="2000" dirty="0" smtClean="0"/>
              <a:t>Aver y repeated Griffith’s experiment but first treated the  heat killed disease causing </a:t>
            </a:r>
            <a:r>
              <a:rPr lang="en-US" sz="2000" smtClean="0"/>
              <a:t>bacteria </a:t>
            </a:r>
            <a:r>
              <a:rPr lang="en-US" sz="2000" smtClean="0"/>
              <a:t>with enzymes </a:t>
            </a:r>
            <a:r>
              <a:rPr lang="en-US" sz="2000" dirty="0" smtClean="0"/>
              <a:t>that broke down all proteins, carbs, lipids and RNA, so only DNA was left</a:t>
            </a:r>
          </a:p>
          <a:p>
            <a:r>
              <a:rPr lang="en-US" sz="2000" dirty="0" smtClean="0"/>
              <a:t>Still caused disease so concluded DNA was the transforming material of the gene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12-1 early experiments-transformation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1952</a:t>
            </a:r>
          </a:p>
          <a:p>
            <a:r>
              <a:rPr lang="en-US" sz="2000" dirty="0" smtClean="0"/>
              <a:t>Hershey and Chase</a:t>
            </a:r>
          </a:p>
          <a:p>
            <a:r>
              <a:rPr lang="en-US" sz="2000" dirty="0" smtClean="0"/>
              <a:t>Doubted previous experiments</a:t>
            </a:r>
          </a:p>
          <a:p>
            <a:r>
              <a:rPr lang="en-US" sz="2000" dirty="0" smtClean="0"/>
              <a:t>Used a virus that infects bacteria-bacteriophage-made of DNA and protein</a:t>
            </a:r>
          </a:p>
          <a:p>
            <a:r>
              <a:rPr lang="en-US" sz="2000" dirty="0" smtClean="0"/>
              <a:t>They infected bacteria with phage labelled with </a:t>
            </a:r>
            <a:r>
              <a:rPr lang="en-US" sz="2000" baseline="30000" dirty="0" smtClean="0"/>
              <a:t>35</a:t>
            </a:r>
            <a:r>
              <a:rPr lang="en-US" sz="2000" dirty="0" smtClean="0"/>
              <a:t>S(proteins) or 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P(DNA)</a:t>
            </a:r>
          </a:p>
          <a:p>
            <a:r>
              <a:rPr lang="en-US" sz="2000" dirty="0" smtClean="0"/>
              <a:t>After virus injected its genetic material, found it was 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P labelled</a:t>
            </a:r>
            <a:endParaRPr lang="en-US" sz="2000" dirty="0"/>
          </a:p>
        </p:txBody>
      </p:sp>
      <p:pic>
        <p:nvPicPr>
          <p:cNvPr id="3074" name="Picture 2" descr="https://microbewiki.kenyon.edu/images/thumb/e/eb/Bacteriophage.jpg/250px-Bacterioph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2667000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12-1 early </a:t>
            </a:r>
            <a:r>
              <a:rPr lang="en-US" dirty="0" smtClean="0"/>
              <a:t>experiments-</a:t>
            </a:r>
            <a:r>
              <a:rPr lang="en-US" dirty="0" err="1" smtClean="0"/>
              <a:t>dna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1950’s</a:t>
            </a:r>
          </a:p>
          <a:p>
            <a:r>
              <a:rPr lang="en-US" sz="2000" dirty="0" smtClean="0"/>
              <a:t>Chargaff noticed that the nucleotides A&amp;T and C&amp;G were always present in the same ratios to each other </a:t>
            </a:r>
          </a:p>
          <a:p>
            <a:r>
              <a:rPr lang="en-US" sz="2000" dirty="0" err="1" smtClean="0"/>
              <a:t>Chargaffs</a:t>
            </a:r>
            <a:r>
              <a:rPr lang="en-US" sz="2000" dirty="0" smtClean="0"/>
              <a:t> Rules</a:t>
            </a:r>
          </a:p>
          <a:p>
            <a:r>
              <a:rPr lang="en-US" sz="2000" dirty="0" smtClean="0"/>
              <a:t>A=T, C=G</a:t>
            </a:r>
          </a:p>
          <a:p>
            <a:r>
              <a:rPr lang="en-US" sz="2000" dirty="0" smtClean="0"/>
              <a:t>Rosalind Franklin used x-ray diffraction to study DNA</a:t>
            </a:r>
          </a:p>
          <a:p>
            <a:r>
              <a:rPr lang="en-US" sz="2000" dirty="0" smtClean="0"/>
              <a:t>Her data suggested that DNA was helical, a double strand, and bases were near the center of the molecule</a:t>
            </a:r>
            <a:endParaRPr lang="en-US" sz="2000" dirty="0"/>
          </a:p>
        </p:txBody>
      </p:sp>
      <p:pic>
        <p:nvPicPr>
          <p:cNvPr id="1028" name="Picture 4" descr="http://biology.kenyon.edu/courses/biol63/dna-prot/franklin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9563"/>
            <a:ext cx="27736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-E9ItoGQDWT8/TW-jDxIdUqI/AAAAAAAAAPA/XM5YHjJESzI/s1600/Slide+prints+dna+xray+diagram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2437"/>
            <a:ext cx="2689327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12-1 early experiments-</a:t>
            </a:r>
            <a:r>
              <a:rPr lang="en-US" dirty="0" err="1"/>
              <a:t>dna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the same time, Watson and Crick were studying the chemical properties of DNA by building 3-D models</a:t>
            </a:r>
          </a:p>
          <a:p>
            <a:r>
              <a:rPr lang="en-US" sz="2000" dirty="0" smtClean="0"/>
              <a:t>After seeing Franklins paper, they “solved” the structure and published “their” results</a:t>
            </a:r>
            <a:endParaRPr lang="en-US" sz="2000" dirty="0"/>
          </a:p>
        </p:txBody>
      </p:sp>
      <p:pic>
        <p:nvPicPr>
          <p:cNvPr id="4" name="Picture 2" descr="http://upload.wikimedia.org/wikipedia/en/9/97/Rosalind_Frank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03568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s.nature.com/freeassociation/files/2014/04/Watson-Crick-DNA-mo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7255"/>
            <a:ext cx="3276600" cy="32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12-1 early experiments-</a:t>
            </a:r>
            <a:r>
              <a:rPr lang="en-US" dirty="0" err="1"/>
              <a:t>dna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rack.1.mshcdn.com/media/ZgkyMDEzLzA2LzEzLzU0L2RuYS40NjE1MC5qcGcKcAl0aHVtYgkxMjAweDYyNyMKZQlqcGc/54ec3455/275/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4419600" cy="23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cademic.brooklyn.cuny.edu/biology/bio4fv/page/molecular%20biology/16-05-doublehel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733800"/>
            <a:ext cx="4762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12-2 Chromosomes and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Bacteria chromosome</a:t>
            </a:r>
          </a:p>
          <a:p>
            <a:r>
              <a:rPr lang="en-US" sz="2000" dirty="0" smtClean="0"/>
              <a:t>4,600,000 base pairs</a:t>
            </a:r>
          </a:p>
          <a:p>
            <a:r>
              <a:rPr lang="en-US" sz="2000" dirty="0" smtClean="0"/>
              <a:t>1.6 mm</a:t>
            </a:r>
          </a:p>
          <a:p>
            <a:r>
              <a:rPr lang="en-US" sz="2000" dirty="0" smtClean="0"/>
              <a:t>Bacteria cell only about 1.6 µm!</a:t>
            </a:r>
            <a:endParaRPr lang="en-US" sz="2000" dirty="0"/>
          </a:p>
        </p:txBody>
      </p:sp>
      <p:pic>
        <p:nvPicPr>
          <p:cNvPr id="5122" name="Picture 2" descr="http://images.tutorvista.com/content/chromosomes/bacterial-chromosome-structu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550203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 Chromosomes and DNA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Eukaryotic DNA</a:t>
            </a:r>
          </a:p>
          <a:p>
            <a:r>
              <a:rPr lang="en-US" sz="2000" dirty="0" smtClean="0"/>
              <a:t>1000x as much as bacteria cell</a:t>
            </a:r>
          </a:p>
          <a:p>
            <a:r>
              <a:rPr lang="en-US" sz="2000" dirty="0" smtClean="0"/>
              <a:t>1 meter in length</a:t>
            </a:r>
          </a:p>
          <a:p>
            <a:r>
              <a:rPr lang="en-US" sz="2000" dirty="0" smtClean="0"/>
              <a:t>Packed around histones into nucleosomes, then into chromatin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6" name="Picture 2" descr="http://www.buzzle.com/images/diagrams/cell-nucleus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4291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95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445</TotalTime>
  <Words>705</Words>
  <Application>Microsoft Office PowerPoint</Application>
  <PresentationFormat>On-screen Show (4:3)</PresentationFormat>
  <Paragraphs>105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DNA and RNA</vt:lpstr>
      <vt:lpstr>12-1 Early Experiments-Transformation</vt:lpstr>
      <vt:lpstr>12-1 Early Experiments-Transformation</vt:lpstr>
      <vt:lpstr>12-1 early experiments-transformation</vt:lpstr>
      <vt:lpstr>12-1 early experiments-dna structure</vt:lpstr>
      <vt:lpstr>12-1 early experiments-dna structure</vt:lpstr>
      <vt:lpstr>12-1 early experiments-dna structure</vt:lpstr>
      <vt:lpstr>12-2 Chromosomes and DNA replication</vt:lpstr>
      <vt:lpstr>12-2 Chromosomes and DNA replication</vt:lpstr>
      <vt:lpstr>12-2 Chromosomes and DNA replication</vt:lpstr>
      <vt:lpstr>12-2 Chromosomes and DNA replication</vt:lpstr>
      <vt:lpstr>12-2 Chromosomes and DNA replication</vt:lpstr>
      <vt:lpstr>12-3 RNA and protein synthesis</vt:lpstr>
      <vt:lpstr>12-3 RNA and protein synthesis</vt:lpstr>
      <vt:lpstr>12-3 RNA and protein synthesis</vt:lpstr>
      <vt:lpstr>12-3 RNA and protein synthesis</vt:lpstr>
      <vt:lpstr>12-3 RNA and protein synthesis</vt:lpstr>
      <vt:lpstr>12-3 RNA and protein synthesis</vt:lpstr>
      <vt:lpstr>12-4 Mutations</vt:lpstr>
      <vt:lpstr>12-4 Mutations</vt:lpstr>
      <vt:lpstr>12-5 Gene Regulation</vt:lpstr>
      <vt:lpstr>12-5 Gene Regulation</vt:lpstr>
      <vt:lpstr>12-5 Gene Regulation</vt:lpstr>
      <vt:lpstr>12-5 Gene Regulation</vt:lpstr>
      <vt:lpstr>12-5 Gene Regulation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RNA</dc:title>
  <dc:creator>MICHELLE LAFEVRE-BERNT</dc:creator>
  <cp:lastModifiedBy>MICHELLE LAFEVRE-BERNT</cp:lastModifiedBy>
  <cp:revision>28</cp:revision>
  <dcterms:created xsi:type="dcterms:W3CDTF">2014-09-28T21:12:16Z</dcterms:created>
  <dcterms:modified xsi:type="dcterms:W3CDTF">2014-10-08T16:57:34Z</dcterms:modified>
</cp:coreProperties>
</file>