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8" r:id="rId33"/>
    <p:sldId id="299" r:id="rId34"/>
    <p:sldId id="279" r:id="rId35"/>
    <p:sldId id="280" r:id="rId36"/>
    <p:sldId id="281" r:id="rId37"/>
    <p:sldId id="282" r:id="rId38"/>
    <p:sldId id="283" r:id="rId39"/>
    <p:sldId id="284" r:id="rId40"/>
    <p:sldId id="286" r:id="rId41"/>
    <p:sldId id="287" r:id="rId42"/>
    <p:sldId id="28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247-4056-4FE8-8260-5F56036E28B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799B-F9C0-4111-8AB7-E5F91686D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247-4056-4FE8-8260-5F56036E28B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799B-F9C0-4111-8AB7-E5F91686D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247-4056-4FE8-8260-5F56036E28B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799B-F9C0-4111-8AB7-E5F91686D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247-4056-4FE8-8260-5F56036E28B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799B-F9C0-4111-8AB7-E5F91686D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247-4056-4FE8-8260-5F56036E28B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799B-F9C0-4111-8AB7-E5F91686D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247-4056-4FE8-8260-5F56036E28B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799B-F9C0-4111-8AB7-E5F91686D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247-4056-4FE8-8260-5F56036E28B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799B-F9C0-4111-8AB7-E5F91686D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247-4056-4FE8-8260-5F56036E28B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799B-F9C0-4111-8AB7-E5F91686D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247-4056-4FE8-8260-5F56036E28B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799B-F9C0-4111-8AB7-E5F91686D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247-4056-4FE8-8260-5F56036E28B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799B-F9C0-4111-8AB7-E5F91686D9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247-4056-4FE8-8260-5F56036E28B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D799B-F9C0-4111-8AB7-E5F91686D9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91D799B-F9C0-4111-8AB7-E5F91686D9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6FA247-4056-4FE8-8260-5F56036E28B0}" type="datetimeFigureOut">
              <a:rPr lang="en-US" smtClean="0"/>
              <a:t>12/2/2014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Genetic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13-2 Manipulating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Cutting DNA-using restriction endonucleases</a:t>
            </a:r>
          </a:p>
          <a:p>
            <a:r>
              <a:rPr lang="en-US" dirty="0" smtClean="0"/>
              <a:t>Cut at specific sequences</a:t>
            </a:r>
          </a:p>
          <a:p>
            <a:r>
              <a:rPr lang="en-US" dirty="0" smtClean="0"/>
              <a:t>Hundreds of restriction sites and enzymes</a:t>
            </a:r>
          </a:p>
          <a:p>
            <a:r>
              <a:rPr lang="en-US" dirty="0" smtClean="0"/>
              <a:t>Enzymes isolated from organisms like bacteria or viruses</a:t>
            </a:r>
          </a:p>
          <a:p>
            <a:r>
              <a:rPr lang="en-US" dirty="0" smtClean="0"/>
              <a:t>Example BamH1 or EcoR1</a:t>
            </a:r>
            <a:endParaRPr lang="en-US" dirty="0"/>
          </a:p>
        </p:txBody>
      </p:sp>
      <p:pic>
        <p:nvPicPr>
          <p:cNvPr id="7170" name="Picture 2" descr="http://users.rcn.com/jkimball.ma.ultranet/BiologyPages/R/RestrictionEnzy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03073"/>
            <a:ext cx="2513675" cy="29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eloveteaching.com/0bio105/lectures/genetics/imageFO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5814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6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13-2 Manipulating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Separating DNA and DNA fragments using gel electrophoresis</a:t>
            </a:r>
          </a:p>
          <a:p>
            <a:r>
              <a:rPr lang="en-US" dirty="0" smtClean="0"/>
              <a:t>Use a polymer gel like agarose or acrylamide-molecular sieve</a:t>
            </a:r>
          </a:p>
          <a:p>
            <a:r>
              <a:rPr lang="en-US" dirty="0" smtClean="0"/>
              <a:t>Pass electric current through</a:t>
            </a:r>
          </a:p>
          <a:p>
            <a:r>
              <a:rPr lang="en-US" dirty="0" smtClean="0"/>
              <a:t>DNA is (-) charged and moves in an electric field toward the (+) positive electrode</a:t>
            </a:r>
          </a:p>
          <a:p>
            <a:r>
              <a:rPr lang="en-US" dirty="0" smtClean="0"/>
              <a:t>Smaller ones move through gel faster, large one slower so can be separated based on size</a:t>
            </a:r>
          </a:p>
          <a:p>
            <a:r>
              <a:rPr lang="en-US" dirty="0" smtClean="0"/>
              <a:t>Can be used for analysis/diagnostic purposes or fragments can be recovered from gel and used for further studies or manipulation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4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13-2 Manipulating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copies of DNA-Polymerase chain reaction-PCR</a:t>
            </a:r>
          </a:p>
          <a:p>
            <a:r>
              <a:rPr lang="en-US" dirty="0" smtClean="0"/>
              <a:t>Makes millions of copies of DNA by cycling through temperatures that allow DNA to unwind, primers to anneal or stick, and nucleotides to be added or extended</a:t>
            </a:r>
            <a:endParaRPr lang="en-US" dirty="0"/>
          </a:p>
        </p:txBody>
      </p:sp>
      <p:pic>
        <p:nvPicPr>
          <p:cNvPr id="11266" name="Picture 2" descr="http://utahpests.usu.edu/images/uploads/images/Newsletter/2008-II/summer-08/pcr-mac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1543050" cy="160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pbgworks.org/sites/pbgworks.org/files/user/25/eLib_PC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03293"/>
            <a:ext cx="2895600" cy="207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www.mun.ca/biology/scarr/PCR_sketch_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86545"/>
            <a:ext cx="4419600" cy="258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8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13-2 Manipulating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read a DNA sequence by copying the DNA strand, making a complementary copy with fluorescent nucleotides to label the DNA copy then  sequencer machine “reads” the sequence</a:t>
            </a:r>
            <a:endParaRPr lang="en-US" dirty="0"/>
          </a:p>
        </p:txBody>
      </p:sp>
      <p:pic>
        <p:nvPicPr>
          <p:cNvPr id="9218" name="Picture 2" descr="http://seqcore.brcf.med.umich.edu/doc/educ/dnapr/seqg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27527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commons/3/3d/Radioactive_Fluorescent_Se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65739"/>
            <a:ext cx="270813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1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13-2 Manipulating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Gel electrophoresis</a:t>
            </a:r>
            <a:endParaRPr lang="en-US" dirty="0"/>
          </a:p>
        </p:txBody>
      </p:sp>
      <p:pic>
        <p:nvPicPr>
          <p:cNvPr id="8194" name="Picture 2" descr="http://regentsgenetictechnology.wikispaces.com/file/view/fig5_33.jpg/189838018/fig5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" y="3207326"/>
            <a:ext cx="4922663" cy="334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ysite.science.uottawa.ca/cboddy/pages/electrophore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3771901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9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13-2 Manipulating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Cutting with restriction endonucleases and </a:t>
            </a:r>
            <a:r>
              <a:rPr lang="en-US" dirty="0"/>
              <a:t>p</a:t>
            </a:r>
            <a:r>
              <a:rPr lang="en-US" dirty="0" smtClean="0"/>
              <a:t>asting with ligase to make recombinant DNA</a:t>
            </a:r>
            <a:endParaRPr lang="en-US" dirty="0"/>
          </a:p>
        </p:txBody>
      </p:sp>
      <p:pic>
        <p:nvPicPr>
          <p:cNvPr id="10242" name="Picture 2" descr="http://elte.prompt.hu/sites/default/files/tananyagok/practical_biochemistry/images/7e654a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20529"/>
            <a:ext cx="5791200" cy="420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6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13-2 Manipulating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ttp://www.gmotesting.com/images/Image-6-PCR-amplification2.aspx?width=410&amp;height=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016044" cy="462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51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13-3 Cell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takes in external DNA in the form of a plasmid, a small circular DNA</a:t>
            </a:r>
          </a:p>
          <a:p>
            <a:r>
              <a:rPr lang="en-US" dirty="0" smtClean="0"/>
              <a:t>In bacteria, transformation</a:t>
            </a:r>
          </a:p>
          <a:p>
            <a:r>
              <a:rPr lang="en-US" dirty="0" smtClean="0"/>
              <a:t>In eukaryotic cells, transfection</a:t>
            </a:r>
            <a:endParaRPr lang="en-US" dirty="0"/>
          </a:p>
        </p:txBody>
      </p:sp>
      <p:pic>
        <p:nvPicPr>
          <p:cNvPr id="13314" name="Picture 2" descr="http://2012hs.igem.org/wiki/images/1/10/Transformation_protoc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13054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02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13-3 Cell Transformation</a:t>
            </a:r>
          </a:p>
        </p:txBody>
      </p:sp>
      <p:pic>
        <p:nvPicPr>
          <p:cNvPr id="14338" name="Picture 2" descr="http://mol-biol4masters.masters.grkraj.org/html/Genetic_Engineering4A-Transformation-Bacterial_Cells_files/image00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095500"/>
            <a:ext cx="5238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80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13-3 Transfection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biontex.com/con_4_6_4/cms/upload/bilder/Transfektion1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4953000" cy="493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3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13-1 Selective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 by humans to pass on desired traits</a:t>
            </a:r>
            <a:endParaRPr lang="en-US" dirty="0"/>
          </a:p>
        </p:txBody>
      </p:sp>
      <p:pic>
        <p:nvPicPr>
          <p:cNvPr id="1026" name="Picture 2" descr="http://visual.merriam-webster.com/images/animal-kingdom/carnivorous-mammals/dog-breed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71319"/>
            <a:ext cx="2960948" cy="20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-catalog.rusbiz.com/user_images/en/prod_picture/146722919346d974fa2504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28194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alesalongtheway.files.wordpress.com/2013/09/nyap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6" y="2895600"/>
            <a:ext cx="4381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13-3 Plant cell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www.dna2life.com/sites/default/files/plantplasmidtech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76200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32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13-4 Applications of 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Transgenic organisms contain genes from other organisms</a:t>
            </a:r>
          </a:p>
          <a:p>
            <a:r>
              <a:rPr lang="en-US" dirty="0" smtClean="0"/>
              <a:t>Bacteria and yeast are used to make proteins cheaply and in great abundance</a:t>
            </a:r>
          </a:p>
          <a:p>
            <a:r>
              <a:rPr lang="en-US" dirty="0" smtClean="0"/>
              <a:t>Insulin, growth hormones, clotting factors</a:t>
            </a:r>
          </a:p>
          <a:p>
            <a:r>
              <a:rPr lang="en-US" dirty="0" smtClean="0"/>
              <a:t>Works because mechanism of gene expression (DNA-RNA-Protein) works the same in all organisms</a:t>
            </a:r>
            <a:endParaRPr lang="en-US" dirty="0"/>
          </a:p>
        </p:txBody>
      </p:sp>
      <p:pic>
        <p:nvPicPr>
          <p:cNvPr id="17410" name="Picture 2" descr="https://evolutionsofscience.files.wordpress.com/2011/07/glowing_tobacco_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209016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039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13-4 Transgenic </a:t>
            </a:r>
            <a:r>
              <a:rPr lang="en-US" dirty="0" smtClean="0"/>
              <a:t>Bacteria and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www.eplantscience.com/index/images/Biotechnology/chapter07/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8" y="1600200"/>
            <a:ext cx="2782584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unc.edu/~unclng/c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2" y="4104409"/>
            <a:ext cx="337027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www.nature.com/nbt/journal/v19/n6/images/nbt0601_500a_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28575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upload.wikimedia.org/wikipedia/commons/f/f2/GloFi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62" y="3887065"/>
            <a:ext cx="1988776" cy="265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images.nationalgeographic.com/wpf/media-live/photos/000/118/cache/rats-mice-glowing-animals_11838_600x4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78" y="1524000"/>
            <a:ext cx="2531157" cy="19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http://home.sandiego.edu/~cloer/2008nobel/FP_bacteria_tsien_la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31" y="3733800"/>
            <a:ext cx="20764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422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13-4 Transgenic Animals-Cloning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upload.wikimedia.org/wikipedia/commons/thumb/8/8c/Dolly_clone.svg/2000px-Dolly_clo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123" y="1447800"/>
            <a:ext cx="3884852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6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8.1 Overview of 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Pharmaceuticals</a:t>
            </a:r>
          </a:p>
          <a:p>
            <a:pPr lvl="1"/>
            <a:r>
              <a:rPr lang="en-US" dirty="0" err="1" smtClean="0"/>
              <a:t>Protropin</a:t>
            </a:r>
            <a:r>
              <a:rPr lang="en-US" dirty="0" smtClean="0"/>
              <a:t> HGH, </a:t>
            </a:r>
            <a:r>
              <a:rPr lang="en-US" dirty="0" err="1" smtClean="0"/>
              <a:t>Actimmune</a:t>
            </a:r>
            <a:r>
              <a:rPr lang="en-US" dirty="0" smtClean="0"/>
              <a:t> interferon, Herceptin anticancer antibody</a:t>
            </a:r>
          </a:p>
          <a:p>
            <a:r>
              <a:rPr lang="en-US" dirty="0" smtClean="0"/>
              <a:t>Industrial enzymes</a:t>
            </a:r>
          </a:p>
          <a:p>
            <a:pPr lvl="1"/>
            <a:r>
              <a:rPr lang="en-US" dirty="0" err="1" smtClean="0"/>
              <a:t>Indiage</a:t>
            </a:r>
            <a:r>
              <a:rPr lang="en-US" dirty="0" smtClean="0"/>
              <a:t> </a:t>
            </a:r>
            <a:r>
              <a:rPr lang="en-US" dirty="0" err="1" smtClean="0"/>
              <a:t>cellulase</a:t>
            </a:r>
            <a:r>
              <a:rPr lang="en-US" dirty="0" smtClean="0"/>
              <a:t>, </a:t>
            </a:r>
            <a:r>
              <a:rPr lang="en-US" dirty="0" err="1" smtClean="0"/>
              <a:t>Purafect</a:t>
            </a:r>
            <a:r>
              <a:rPr lang="en-US" dirty="0" smtClean="0"/>
              <a:t> protease</a:t>
            </a:r>
          </a:p>
          <a:p>
            <a:r>
              <a:rPr lang="en-US" dirty="0" smtClean="0"/>
              <a:t>Agricultural products</a:t>
            </a:r>
          </a:p>
          <a:p>
            <a:pPr lvl="1"/>
            <a:r>
              <a:rPr lang="en-US" dirty="0" smtClean="0"/>
              <a:t>Round up ready soybeans, New leaf potatoes pest resistant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46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8.1 Overview of 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steps</a:t>
            </a:r>
          </a:p>
          <a:p>
            <a:r>
              <a:rPr lang="en-US" dirty="0" smtClean="0"/>
              <a:t>1. The coding region for a desired characteristic or protein is identified and isolated from a donor cell, confirmed by restriction digest and sequencing and pasted into a vector to form </a:t>
            </a:r>
            <a:r>
              <a:rPr lang="en-US" dirty="0" err="1" smtClean="0"/>
              <a:t>rDNA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99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8.1 Overview of 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Recombinant cells are transformed/</a:t>
            </a:r>
            <a:r>
              <a:rPr lang="en-US" dirty="0" err="1" smtClean="0"/>
              <a:t>transfected</a:t>
            </a:r>
            <a:r>
              <a:rPr lang="en-US" dirty="0" smtClean="0"/>
              <a:t> with the </a:t>
            </a:r>
            <a:r>
              <a:rPr lang="en-US" dirty="0" err="1" smtClean="0"/>
              <a:t>rDNA</a:t>
            </a:r>
            <a:r>
              <a:rPr lang="en-US" dirty="0" smtClean="0"/>
              <a:t> and cells are assayed to confirm presence of the </a:t>
            </a:r>
            <a:r>
              <a:rPr lang="en-US" dirty="0" err="1" smtClean="0"/>
              <a:t>rDNA</a:t>
            </a:r>
            <a:r>
              <a:rPr lang="en-US" dirty="0" smtClean="0"/>
              <a:t> and expression of the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8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8.1 Overview of 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The recombinant cells are grown in culture at a small (fermentation) then a large (manufacturing) scale</a:t>
            </a:r>
          </a:p>
          <a:p>
            <a:endParaRPr lang="en-US" dirty="0"/>
          </a:p>
          <a:p>
            <a:r>
              <a:rPr lang="en-US" dirty="0" smtClean="0"/>
              <a:t>4. Recombinant protein is isolated and purified from cell cultures, analyzed for purity and activity, then goes to market</a:t>
            </a:r>
            <a:endParaRPr lang="en-US" dirty="0"/>
          </a:p>
        </p:txBody>
      </p:sp>
      <p:pic>
        <p:nvPicPr>
          <p:cNvPr id="23554" name="Picture 2" descr="http://www.agriculture.gov.au/SiteCollectionImages/agfood/biotechnology/towardsdevvisionstrategybiotech/Fig-7-Key-players-Biote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5715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65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8.1 Overview of 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product must be better produced by genetic engineering than by conventional methods in order to justify the investment in R&amp;D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Ease of isolation/production</a:t>
            </a:r>
          </a:p>
          <a:p>
            <a:pPr lvl="1"/>
            <a:r>
              <a:rPr lang="en-US" dirty="0" err="1" smtClean="0"/>
              <a:t>Chymosin</a:t>
            </a:r>
            <a:r>
              <a:rPr lang="en-US" dirty="0" smtClean="0"/>
              <a:t>/</a:t>
            </a:r>
            <a:r>
              <a:rPr lang="en-US" dirty="0" err="1" smtClean="0"/>
              <a:t>Renin</a:t>
            </a:r>
            <a:endParaRPr lang="en-US" dirty="0" smtClean="0"/>
          </a:p>
          <a:p>
            <a:pPr lvl="2"/>
            <a:r>
              <a:rPr lang="en-US" dirty="0" err="1" smtClean="0"/>
              <a:t>Renin</a:t>
            </a:r>
            <a:r>
              <a:rPr lang="en-US" dirty="0" smtClean="0"/>
              <a:t> isolated from calf gut</a:t>
            </a:r>
          </a:p>
          <a:p>
            <a:pPr lvl="2"/>
            <a:r>
              <a:rPr lang="en-US" dirty="0" err="1" smtClean="0"/>
              <a:t>Chymosin</a:t>
            </a:r>
            <a:r>
              <a:rPr lang="en-US" dirty="0" smtClean="0"/>
              <a:t> produced in yeast cells (</a:t>
            </a:r>
            <a:r>
              <a:rPr lang="en-US" dirty="0" err="1" smtClean="0"/>
              <a:t>Chymax</a:t>
            </a:r>
            <a:r>
              <a:rPr lang="en-US" dirty="0" smtClean="0"/>
              <a:t> by </a:t>
            </a:r>
            <a:r>
              <a:rPr lang="en-US" dirty="0" err="1" smtClean="0"/>
              <a:t>Genencor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 descr="http://media2.newsobserver.com/smedia/2013/06/17/16/00/1abaGU.AuSt.15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598"/>
            <a:ext cx="2819400" cy="191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00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8.3 After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 up-need more than a few colonies to purify enough protein to use as a product</a:t>
            </a:r>
          </a:p>
          <a:p>
            <a:r>
              <a:rPr lang="en-US" dirty="0" smtClean="0"/>
              <a:t>1-2L spinner flasks are appropriate size for R&amp;D</a:t>
            </a:r>
          </a:p>
          <a:p>
            <a:r>
              <a:rPr lang="en-US" dirty="0" smtClean="0"/>
              <a:t>For production, fermentation tanks 10K liters</a:t>
            </a:r>
          </a:p>
          <a:p>
            <a:r>
              <a:rPr lang="en-US" dirty="0" smtClean="0"/>
              <a:t>Require sterile conditions and strict protocols for cleaning and sterilizing equipment</a:t>
            </a:r>
          </a:p>
          <a:p>
            <a:endParaRPr lang="en-US" dirty="0" smtClean="0"/>
          </a:p>
        </p:txBody>
      </p:sp>
      <p:pic>
        <p:nvPicPr>
          <p:cNvPr id="4" name="Picture 2" descr="http://www.slrobertson.com/images/argentina/mendoza/wine-tanks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67199"/>
            <a:ext cx="3701738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integra-biosciences.com/sites/images/183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05250"/>
            <a:ext cx="3756679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3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13-1 Selective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Luther Burbank (1849-1926)</a:t>
            </a:r>
          </a:p>
          <a:p>
            <a:r>
              <a:rPr lang="en-US" dirty="0" smtClean="0"/>
              <a:t>Disease resistant potatoes, </a:t>
            </a:r>
            <a:r>
              <a:rPr lang="en-US" dirty="0" err="1" smtClean="0"/>
              <a:t>Gravenstein</a:t>
            </a:r>
            <a:r>
              <a:rPr lang="en-US" dirty="0" smtClean="0"/>
              <a:t> apples, Shasta daisy</a:t>
            </a:r>
            <a:endParaRPr lang="en-US" dirty="0"/>
          </a:p>
        </p:txBody>
      </p:sp>
      <p:pic>
        <p:nvPicPr>
          <p:cNvPr id="2050" name="Picture 2" descr="http://www.who2.com/sites/default/files/blog/bur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2466542"/>
            <a:ext cx="3635234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vseekins.files.wordpress.com/2012/08/p719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3365501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oadtripamerica.com/photos/data/647/medium/Luther_Burbank_Home_Garde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66755"/>
            <a:ext cx="3370494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1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8.3 After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assays during scale up</a:t>
            </a:r>
          </a:p>
          <a:p>
            <a:r>
              <a:rPr lang="en-US" dirty="0" smtClean="0"/>
              <a:t>Test at every step of scale up and production for</a:t>
            </a:r>
          </a:p>
          <a:p>
            <a:pPr lvl="1"/>
            <a:r>
              <a:rPr lang="en-US" dirty="0" smtClean="0"/>
              <a:t>Presence</a:t>
            </a:r>
          </a:p>
          <a:p>
            <a:pPr lvl="1"/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Concentration</a:t>
            </a:r>
          </a:p>
          <a:p>
            <a:r>
              <a:rPr lang="en-US" dirty="0" smtClean="0"/>
              <a:t>Conducted by Quality Control (QC) Department</a:t>
            </a:r>
            <a:endParaRPr lang="en-US" dirty="0"/>
          </a:p>
        </p:txBody>
      </p:sp>
      <p:pic>
        <p:nvPicPr>
          <p:cNvPr id="24578" name="Picture 2" descr="http://www.biogenes-assays.com/fileadmin/templates/biogenes2013/templates_sites/images/slider/assay_stand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64076"/>
            <a:ext cx="7832725" cy="19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3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8.4 Fermentation, Manufacturing and GMP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Fermentation in biotechnology is growing cells under optimal conditions for maximum cell division and product production</a:t>
            </a:r>
          </a:p>
          <a:p>
            <a:r>
              <a:rPr lang="en-US" dirty="0" smtClean="0"/>
              <a:t>Highly controlled large scale growth</a:t>
            </a:r>
          </a:p>
          <a:p>
            <a:r>
              <a:rPr lang="en-US" dirty="0" smtClean="0"/>
              <a:t>A seed colony is a colony growing on a </a:t>
            </a:r>
            <a:r>
              <a:rPr lang="en-US" dirty="0" err="1" smtClean="0"/>
              <a:t>petrie</a:t>
            </a:r>
            <a:r>
              <a:rPr lang="en-US" dirty="0" smtClean="0"/>
              <a:t> dish</a:t>
            </a:r>
          </a:p>
          <a:p>
            <a:r>
              <a:rPr lang="en-US" dirty="0" smtClean="0"/>
              <a:t>Because of exponential growth (every 20  minutes the number of cells in the culture double) large cultures can quickly be reached as long as optimal conditions are maintained</a:t>
            </a:r>
          </a:p>
          <a:p>
            <a:r>
              <a:rPr lang="en-US" dirty="0" smtClean="0"/>
              <a:t>Then product is isolated</a:t>
            </a:r>
            <a:endParaRPr lang="en-US" dirty="0"/>
          </a:p>
        </p:txBody>
      </p:sp>
      <p:pic>
        <p:nvPicPr>
          <p:cNvPr id="21508" name="Picture 4" descr="http://www.bio-rad.com/webroot/web/images/lse/products/pglo_gfp_kits/product_overlay_content/global/GFP_chromato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91000"/>
            <a:ext cx="33337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285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8.4 Fermentation, Manufacturing and GMP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product isolation it must be formulated</a:t>
            </a:r>
          </a:p>
          <a:p>
            <a:r>
              <a:rPr lang="en-US" dirty="0" smtClean="0"/>
              <a:t>Prepared for delivery and storage</a:t>
            </a:r>
          </a:p>
          <a:p>
            <a:pPr lvl="1"/>
            <a:r>
              <a:rPr lang="en-US" dirty="0" smtClean="0"/>
              <a:t>Route of drug administration must be determined-oral, IV, etc</a:t>
            </a:r>
          </a:p>
          <a:p>
            <a:pPr lvl="1"/>
            <a:r>
              <a:rPr lang="en-US" dirty="0" smtClean="0"/>
              <a:t>Testing and market analysis involved</a:t>
            </a:r>
          </a:p>
          <a:p>
            <a:r>
              <a:rPr lang="en-US" dirty="0" smtClean="0"/>
              <a:t>Often an entire department is devoted to this</a:t>
            </a:r>
            <a:endParaRPr lang="en-US" dirty="0"/>
          </a:p>
        </p:txBody>
      </p:sp>
      <p:pic>
        <p:nvPicPr>
          <p:cNvPr id="25604" name="Picture 4" descr="http://www.unil.ch/files/live//sites/ib/files/shared/Syrin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99164"/>
            <a:ext cx="431673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059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8.4 Fermentation, Manufacturing and GMP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manufacture, current good manufacturing practices (</a:t>
            </a:r>
            <a:r>
              <a:rPr lang="en-US" dirty="0" err="1" smtClean="0"/>
              <a:t>cGMP</a:t>
            </a:r>
            <a:r>
              <a:rPr lang="en-US" dirty="0" smtClean="0"/>
              <a:t>) must be followed</a:t>
            </a:r>
            <a:endParaRPr lang="en-US" dirty="0"/>
          </a:p>
        </p:txBody>
      </p:sp>
      <p:pic>
        <p:nvPicPr>
          <p:cNvPr id="26626" name="Picture 2" descr="http://www.pmgroup-global.com/pmgroup/media/sectors-services/G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20906"/>
            <a:ext cx="52387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10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90700"/>
            <a:ext cx="5619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443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Companies Select Products to Manufacture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Biotechnology Products</a:t>
            </a:r>
          </a:p>
          <a:p>
            <a:r>
              <a:rPr lang="en-US" dirty="0" smtClean="0"/>
              <a:t>More nutritious foods</a:t>
            </a:r>
          </a:p>
          <a:p>
            <a:r>
              <a:rPr lang="en-US" dirty="0" smtClean="0"/>
              <a:t>Better medicine</a:t>
            </a:r>
          </a:p>
          <a:p>
            <a:r>
              <a:rPr lang="en-US" dirty="0" smtClean="0"/>
              <a:t>Improved living conditions</a:t>
            </a:r>
          </a:p>
          <a:p>
            <a:r>
              <a:rPr lang="en-US" dirty="0" smtClean="0"/>
              <a:t>Cleaner environment</a:t>
            </a:r>
          </a:p>
          <a:p>
            <a:r>
              <a:rPr lang="en-US" dirty="0" smtClean="0"/>
              <a:t>Commonality is that the potential product must make it through the product pipeline and generate sales in a reasonable amount of time and at a reasonable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Companies Select Products to Manufacture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pipeline-what is that?</a:t>
            </a:r>
          </a:p>
          <a:p>
            <a:endParaRPr lang="en-US" dirty="0"/>
          </a:p>
        </p:txBody>
      </p:sp>
      <p:pic>
        <p:nvPicPr>
          <p:cNvPr id="20482" name="Picture 2" descr="http://www.gilead.ca/AR2006/images/chat_pipel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799"/>
            <a:ext cx="7543800" cy="42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Companies Select Products to Manufacture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Product development plan</a:t>
            </a:r>
          </a:p>
          <a:p>
            <a:r>
              <a:rPr lang="en-US" dirty="0" smtClean="0"/>
              <a:t>Does the product meet a critical need?</a:t>
            </a:r>
          </a:p>
          <a:p>
            <a:r>
              <a:rPr lang="en-US" dirty="0" smtClean="0"/>
              <a:t>Who will use it? Is the market large enough? How many customers?</a:t>
            </a:r>
          </a:p>
          <a:p>
            <a:r>
              <a:rPr lang="en-US" dirty="0" smtClean="0"/>
              <a:t>Do preliminary data support that the product will work? Will the product do what the company claims?</a:t>
            </a:r>
          </a:p>
          <a:p>
            <a:r>
              <a:rPr lang="en-US" dirty="0" smtClean="0"/>
              <a:t>Can patent protection be secured? Can the company prevent another company from making it?</a:t>
            </a:r>
            <a:endParaRPr lang="en-US" dirty="0"/>
          </a:p>
          <a:p>
            <a:r>
              <a:rPr lang="en-US" dirty="0" smtClean="0"/>
              <a:t>Can the company make a profit? How much will it cost to produce and how much can it be sold for?</a:t>
            </a:r>
          </a:p>
        </p:txBody>
      </p:sp>
    </p:spTree>
    <p:extLst>
      <p:ext uri="{BB962C8B-B14F-4D97-AF65-F5344CB8AC3E}">
        <p14:creationId xmlns:p14="http://schemas.microsoft.com/office/powerpoint/2010/main" val="29167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Companies Select Products to Manufacture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development is based on criteria set by the </a:t>
            </a:r>
          </a:p>
          <a:p>
            <a:pPr lvl="1"/>
            <a:r>
              <a:rPr lang="en-US" dirty="0" smtClean="0"/>
              <a:t>Food and Drug Administration (FDA)</a:t>
            </a:r>
          </a:p>
          <a:p>
            <a:pPr lvl="1"/>
            <a:r>
              <a:rPr lang="en-US" dirty="0" smtClean="0"/>
              <a:t>Environmental Protection Agency (EPA)</a:t>
            </a:r>
          </a:p>
          <a:p>
            <a:pPr lvl="1"/>
            <a:r>
              <a:rPr lang="en-US" dirty="0" smtClean="0"/>
              <a:t>United States Department of Agriculture (USDA)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07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Companies Select Products to Manufacture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Clinical Trials</a:t>
            </a:r>
          </a:p>
          <a:p>
            <a:r>
              <a:rPr lang="en-US" dirty="0" smtClean="0"/>
              <a:t>Test potential therapeutics in human patients</a:t>
            </a:r>
          </a:p>
          <a:p>
            <a:r>
              <a:rPr lang="en-US" dirty="0" smtClean="0"/>
              <a:t>Three phases</a:t>
            </a:r>
          </a:p>
          <a:p>
            <a:r>
              <a:rPr lang="en-US" dirty="0" smtClean="0"/>
              <a:t>I. Test on terminally ill patients with no other treatment options</a:t>
            </a:r>
          </a:p>
          <a:p>
            <a:pPr lvl="1"/>
            <a:r>
              <a:rPr lang="en-US" dirty="0" smtClean="0"/>
              <a:t>Is it safe? Does it work? </a:t>
            </a:r>
          </a:p>
          <a:p>
            <a:pPr lvl="1"/>
            <a:r>
              <a:rPr lang="en-US" dirty="0" smtClean="0"/>
              <a:t>How should it be given/ What is the dose?</a:t>
            </a:r>
          </a:p>
          <a:p>
            <a:pPr lvl="1"/>
            <a:r>
              <a:rPr lang="en-US" dirty="0" smtClean="0"/>
              <a:t>Small sample size (a dozen patients)</a:t>
            </a:r>
          </a:p>
          <a:p>
            <a:r>
              <a:rPr lang="en-US" dirty="0" smtClean="0"/>
              <a:t>II. Further safety tests</a:t>
            </a:r>
          </a:p>
          <a:p>
            <a:pPr lvl="1"/>
            <a:r>
              <a:rPr lang="en-US" dirty="0" smtClean="0"/>
              <a:t>How well does it work? </a:t>
            </a:r>
          </a:p>
          <a:p>
            <a:pPr lvl="1"/>
            <a:r>
              <a:rPr lang="en-US" dirty="0" smtClean="0"/>
              <a:t>Tested with a specific type of cancer </a:t>
            </a:r>
          </a:p>
          <a:p>
            <a:r>
              <a:rPr lang="en-US" dirty="0" smtClean="0"/>
              <a:t>III. Test compared to other drugs used for the same condition</a:t>
            </a:r>
          </a:p>
          <a:p>
            <a:pPr lvl="1"/>
            <a:r>
              <a:rPr lang="en-US" dirty="0" smtClean="0"/>
              <a:t>Does it work better?</a:t>
            </a:r>
          </a:p>
          <a:p>
            <a:r>
              <a:rPr lang="en-US" dirty="0" smtClean="0"/>
              <a:t>Overseen by the FDA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3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13-1 Hybridization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Crossing dissimilar individuals to bring together the best of both organisms, like disease resistance and food production in Burbank’s potatoes</a:t>
            </a:r>
            <a:endParaRPr lang="en-US" dirty="0"/>
          </a:p>
        </p:txBody>
      </p:sp>
      <p:pic>
        <p:nvPicPr>
          <p:cNvPr id="3076" name="Picture 4" descr="http://frenchgourmethk.files.wordpress.com/2011/11/potato-inf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02020"/>
            <a:ext cx="4191000" cy="37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9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Careers in the Biotechnology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Funding is necessary for research and development (R&amp;D) and manufacturing</a:t>
            </a:r>
          </a:p>
          <a:p>
            <a:r>
              <a:rPr lang="en-US" dirty="0" smtClean="0"/>
              <a:t>Raw materials, utilities and building maintenance</a:t>
            </a:r>
          </a:p>
          <a:p>
            <a:r>
              <a:rPr lang="en-US" dirty="0" smtClean="0"/>
              <a:t>Majority of budget spent on employee salaries and benefits</a:t>
            </a:r>
          </a:p>
          <a:p>
            <a:r>
              <a:rPr lang="en-US" dirty="0" smtClean="0"/>
              <a:t>Once a product starts making money, the profits repay the cost, and additional profit is reinvested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3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Careers in the Biotechnology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and non-scientific jobs</a:t>
            </a:r>
          </a:p>
          <a:p>
            <a:r>
              <a:rPr lang="en-US" dirty="0" smtClean="0"/>
              <a:t>Scientific-R&amp;D, manufacturing and production, clinical research, quality control</a:t>
            </a:r>
          </a:p>
          <a:p>
            <a:r>
              <a:rPr lang="en-US" dirty="0" smtClean="0"/>
              <a:t>Non-Scientific-information systems, marketing and sales, regulatory affairs, administration/legal affairs</a:t>
            </a:r>
          </a:p>
        </p:txBody>
      </p:sp>
    </p:spTree>
    <p:extLst>
      <p:ext uri="{BB962C8B-B14F-4D97-AF65-F5344CB8AC3E}">
        <p14:creationId xmlns:p14="http://schemas.microsoft.com/office/powerpoint/2010/main" val="24218991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Careers in the Biotechnology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 Diploma-Lab assistant</a:t>
            </a:r>
          </a:p>
          <a:p>
            <a:r>
              <a:rPr lang="en-US" dirty="0" smtClean="0"/>
              <a:t>Certificate (1-2 years community or career college)-</a:t>
            </a:r>
            <a:r>
              <a:rPr lang="en-US" dirty="0" err="1" smtClean="0"/>
              <a:t>Biotechnician</a:t>
            </a:r>
            <a:endParaRPr lang="en-US" dirty="0" smtClean="0"/>
          </a:p>
          <a:p>
            <a:r>
              <a:rPr lang="en-US" dirty="0" smtClean="0"/>
              <a:t>Bachelor’s Degree (4 yrs college)-Research Associate</a:t>
            </a:r>
          </a:p>
          <a:p>
            <a:r>
              <a:rPr lang="en-US" dirty="0" smtClean="0"/>
              <a:t>Masters degree (1-3 yrs graduate school)- Research Associate</a:t>
            </a:r>
          </a:p>
          <a:p>
            <a:r>
              <a:rPr lang="en-US" dirty="0" smtClean="0"/>
              <a:t>Doctorate (4-6 yrs after bachelor’s degree)-Scientist</a:t>
            </a:r>
          </a:p>
          <a:p>
            <a:r>
              <a:rPr lang="en-US" dirty="0" err="1" smtClean="0"/>
              <a:t>Postdoctorate</a:t>
            </a:r>
            <a:r>
              <a:rPr lang="en-US" dirty="0" smtClean="0"/>
              <a:t> (1 or more years after doctorate)-Scientist</a:t>
            </a:r>
          </a:p>
        </p:txBody>
      </p:sp>
    </p:spTree>
    <p:extLst>
      <p:ext uri="{BB962C8B-B14F-4D97-AF65-F5344CB8AC3E}">
        <p14:creationId xmlns:p14="http://schemas.microsoft.com/office/powerpoint/2010/main" val="136612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13-1 </a:t>
            </a:r>
            <a:r>
              <a:rPr lang="en-US" dirty="0" smtClean="0"/>
              <a:t>Inbreeding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Continued breeding of individuals with similar characteristics</a:t>
            </a:r>
            <a:endParaRPr lang="en-US" dirty="0"/>
          </a:p>
        </p:txBody>
      </p:sp>
      <p:pic>
        <p:nvPicPr>
          <p:cNvPr id="4098" name="Picture 2" descr="http://www.prairiehill.org/technology/student_work/2010_projects/a/alot_of_golden_retriever_pupp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4991100" cy="37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13-1 </a:t>
            </a:r>
            <a:r>
              <a:rPr lang="en-US" dirty="0" smtClean="0"/>
              <a:t>Increasing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Breeders can increase the genetic variation in a population by inducing mutations</a:t>
            </a:r>
          </a:p>
          <a:p>
            <a:r>
              <a:rPr lang="en-US" dirty="0" smtClean="0"/>
              <a:t>Mutations are the ultimate source of genetic variability</a:t>
            </a:r>
          </a:p>
          <a:p>
            <a:r>
              <a:rPr lang="en-US" dirty="0" smtClean="0"/>
              <a:t>Mutations occur spontaneously but frequency can be increased by radiation and chemicals</a:t>
            </a:r>
          </a:p>
          <a:p>
            <a:r>
              <a:rPr lang="en-US" dirty="0" smtClean="0"/>
              <a:t>Many mutations are harmful to the organism but some will produce desired characteristics</a:t>
            </a:r>
          </a:p>
          <a:p>
            <a:r>
              <a:rPr lang="en-US" dirty="0" smtClean="0"/>
              <a:t>Used to develop useful bacteria strains, like those that can break down oil and plastic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6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13-1 Polyploidy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drugs can prevent  chromosomal </a:t>
            </a:r>
            <a:r>
              <a:rPr lang="en-US" dirty="0" smtClean="0"/>
              <a:t>separation </a:t>
            </a:r>
            <a:r>
              <a:rPr lang="en-US" dirty="0" smtClean="0"/>
              <a:t>in plants and are used to produce seeds that have double or triple the amount of chromosomes</a:t>
            </a:r>
          </a:p>
          <a:p>
            <a:r>
              <a:rPr lang="en-US" dirty="0" smtClean="0"/>
              <a:t>Polyploidy</a:t>
            </a:r>
          </a:p>
          <a:p>
            <a:r>
              <a:rPr lang="en-US" dirty="0" smtClean="0"/>
              <a:t>Usually fatal in animals but plants are better at tolerating it</a:t>
            </a:r>
          </a:p>
          <a:p>
            <a:r>
              <a:rPr lang="en-US" dirty="0" smtClean="0"/>
              <a:t>Makes plant and fruit bigger and stronger</a:t>
            </a:r>
            <a:endParaRPr lang="en-US" dirty="0"/>
          </a:p>
        </p:txBody>
      </p:sp>
      <p:pic>
        <p:nvPicPr>
          <p:cNvPr id="5122" name="Picture 2" descr="http://parentinghealthybabies.com/wp-content/uploads/2013/03/bana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9" y="3886200"/>
            <a:ext cx="3683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reshfruitportal.com/wp-content/uploads/2013/04/assorted-citruses_64989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09" y="3887914"/>
            <a:ext cx="4114800" cy="27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1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13-2 Manipulating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can now be extracted from cells, cut into pieces, sequenced, copied, and pasted back together</a:t>
            </a:r>
          </a:p>
          <a:p>
            <a:r>
              <a:rPr lang="en-US" dirty="0" smtClean="0"/>
              <a:t>Genetic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3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13-2 Manipulating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extraction-cells can be broken open with enzymes and detergents and DNA can be separated from other molecules in cells</a:t>
            </a:r>
            <a:endParaRPr lang="en-US" dirty="0"/>
          </a:p>
        </p:txBody>
      </p:sp>
      <p:pic>
        <p:nvPicPr>
          <p:cNvPr id="6146" name="Picture 2" descr="http://www.clontech.com/CN/Support/Applications/Nucleic_Acid_Purification/xxclt_ibcGetAttachment.jsp?cItemId=57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5638800" cy="291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44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671</TotalTime>
  <Words>1337</Words>
  <Application>Microsoft Office PowerPoint</Application>
  <PresentationFormat>On-screen Show (4:3)</PresentationFormat>
  <Paragraphs>166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Adjacency</vt:lpstr>
      <vt:lpstr>Genetic Engineering</vt:lpstr>
      <vt:lpstr>13-1 Selective Breeding</vt:lpstr>
      <vt:lpstr>13-1 Selective Breeding</vt:lpstr>
      <vt:lpstr>13-1 Hybridization</vt:lpstr>
      <vt:lpstr>13-1 Inbreeding</vt:lpstr>
      <vt:lpstr>13-1 Increasing Variation</vt:lpstr>
      <vt:lpstr>13-1 Polyploidy</vt:lpstr>
      <vt:lpstr>13-2 Manipulating DNA</vt:lpstr>
      <vt:lpstr>13-2 Manipulating DNA</vt:lpstr>
      <vt:lpstr>13-2 Manipulating DNA</vt:lpstr>
      <vt:lpstr>13-2 Manipulating DNA</vt:lpstr>
      <vt:lpstr>13-2 Manipulating DNA</vt:lpstr>
      <vt:lpstr>13-2 Manipulating DNA</vt:lpstr>
      <vt:lpstr>13-2 Manipulating DNA</vt:lpstr>
      <vt:lpstr>13-2 Manipulating DNA</vt:lpstr>
      <vt:lpstr>13-2 Manipulating DNA</vt:lpstr>
      <vt:lpstr>13-3 Cell Transformation</vt:lpstr>
      <vt:lpstr>13-3 Cell Transformation</vt:lpstr>
      <vt:lpstr>13-3 Transfection</vt:lpstr>
      <vt:lpstr>13-3 Plant cell transformation</vt:lpstr>
      <vt:lpstr>13-4 Applications of Genetic Engineering</vt:lpstr>
      <vt:lpstr>13-4 Transgenic Bacteria and Animals</vt:lpstr>
      <vt:lpstr>13-4 Transgenic Animals-Cloning</vt:lpstr>
      <vt:lpstr>8.1 Overview of genetic engineering</vt:lpstr>
      <vt:lpstr>8.1 Overview of genetic engineering</vt:lpstr>
      <vt:lpstr>8.1 Overview of genetic engineering</vt:lpstr>
      <vt:lpstr>8.1 Overview of genetic engineering</vt:lpstr>
      <vt:lpstr>8.1 Overview of genetic engineering</vt:lpstr>
      <vt:lpstr>8.3 After Transformation</vt:lpstr>
      <vt:lpstr>8.3 After Transformation</vt:lpstr>
      <vt:lpstr>8.4 Fermentation, Manufacturing and GMP</vt:lpstr>
      <vt:lpstr>8.4 Fermentation, Manufacturing and GMP</vt:lpstr>
      <vt:lpstr>8.4 Fermentation, Manufacturing and GMP</vt:lpstr>
      <vt:lpstr>What is Biotechnology</vt:lpstr>
      <vt:lpstr>How Companies Select Products to Manufacture</vt:lpstr>
      <vt:lpstr>How Companies Select Products to Manufacture</vt:lpstr>
      <vt:lpstr>How Companies Select Products to Manufacture</vt:lpstr>
      <vt:lpstr>How Companies Select Products to Manufacture</vt:lpstr>
      <vt:lpstr>How Companies Select Products to Manufacture</vt:lpstr>
      <vt:lpstr>Careers in the Biotechnology Industry</vt:lpstr>
      <vt:lpstr>Careers in the Biotechnology Industry</vt:lpstr>
      <vt:lpstr>Careers in the Biotechnology Industry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Engineering</dc:title>
  <dc:creator>MICHELLE LAFEVRE-BERNT</dc:creator>
  <cp:lastModifiedBy>MICHELLE LAFEVRE-BERNT</cp:lastModifiedBy>
  <cp:revision>36</cp:revision>
  <dcterms:created xsi:type="dcterms:W3CDTF">2014-10-12T18:36:27Z</dcterms:created>
  <dcterms:modified xsi:type="dcterms:W3CDTF">2014-12-02T16:16:29Z</dcterms:modified>
</cp:coreProperties>
</file>