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319" r:id="rId4"/>
    <p:sldId id="258" r:id="rId5"/>
    <p:sldId id="259" r:id="rId6"/>
    <p:sldId id="260" r:id="rId7"/>
    <p:sldId id="320" r:id="rId8"/>
    <p:sldId id="261" r:id="rId9"/>
    <p:sldId id="321" r:id="rId10"/>
    <p:sldId id="262" r:id="rId11"/>
    <p:sldId id="322" r:id="rId12"/>
    <p:sldId id="263" r:id="rId13"/>
    <p:sldId id="264" r:id="rId14"/>
    <p:sldId id="265" r:id="rId15"/>
    <p:sldId id="267" r:id="rId16"/>
    <p:sldId id="271" r:id="rId17"/>
    <p:sldId id="270" r:id="rId18"/>
    <p:sldId id="268" r:id="rId19"/>
    <p:sldId id="269" r:id="rId20"/>
    <p:sldId id="272" r:id="rId21"/>
    <p:sldId id="273" r:id="rId22"/>
    <p:sldId id="324" r:id="rId23"/>
    <p:sldId id="274" r:id="rId24"/>
    <p:sldId id="323" r:id="rId25"/>
    <p:sldId id="275" r:id="rId26"/>
    <p:sldId id="325" r:id="rId27"/>
    <p:sldId id="276" r:id="rId28"/>
    <p:sldId id="277" r:id="rId29"/>
    <p:sldId id="278" r:id="rId30"/>
    <p:sldId id="286" r:id="rId31"/>
    <p:sldId id="279" r:id="rId32"/>
    <p:sldId id="287" r:id="rId33"/>
    <p:sldId id="280" r:id="rId34"/>
    <p:sldId id="288" r:id="rId35"/>
    <p:sldId id="281" r:id="rId36"/>
    <p:sldId id="326" r:id="rId37"/>
    <p:sldId id="282" r:id="rId38"/>
    <p:sldId id="283" r:id="rId39"/>
    <p:sldId id="284" r:id="rId40"/>
    <p:sldId id="328" r:id="rId41"/>
    <p:sldId id="327" r:id="rId42"/>
    <p:sldId id="285" r:id="rId43"/>
    <p:sldId id="289" r:id="rId44"/>
    <p:sldId id="290" r:id="rId45"/>
    <p:sldId id="291" r:id="rId46"/>
    <p:sldId id="292" r:id="rId47"/>
    <p:sldId id="293" r:id="rId48"/>
    <p:sldId id="306" r:id="rId49"/>
    <p:sldId id="294" r:id="rId50"/>
    <p:sldId id="295" r:id="rId51"/>
    <p:sldId id="308" r:id="rId52"/>
    <p:sldId id="296" r:id="rId53"/>
    <p:sldId id="309" r:id="rId54"/>
    <p:sldId id="297" r:id="rId55"/>
    <p:sldId id="310" r:id="rId56"/>
    <p:sldId id="298" r:id="rId57"/>
    <p:sldId id="299" r:id="rId58"/>
    <p:sldId id="312" r:id="rId59"/>
    <p:sldId id="300" r:id="rId60"/>
    <p:sldId id="314" r:id="rId61"/>
    <p:sldId id="301" r:id="rId62"/>
    <p:sldId id="302" r:id="rId63"/>
    <p:sldId id="315" r:id="rId64"/>
    <p:sldId id="303" r:id="rId65"/>
    <p:sldId id="316" r:id="rId66"/>
    <p:sldId id="304" r:id="rId67"/>
    <p:sldId id="330" r:id="rId68"/>
    <p:sldId id="318"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en-US"/>
            </a:p>
          </p:txBody>
        </p:sp>
      </p:grpSp>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F3165583-B514-4EC1-BCFB-9D37A5E626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5E41C62-BB0A-4F32-BFDC-509797A5AE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B5FC6AC-3109-46F0-8856-91542704E8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4C57875-DDB7-4D8F-8CEF-A910C4B6AD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1FAF512-E6CC-4D2A-9ACD-25103DCC07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C4C745C-29FA-48BA-8041-4988F60D92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1C129FA-BB61-4F40-9D23-A6B57D767B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70C37DF8-B4D3-4113-9D2E-64090F2225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D0F8C1D-B264-425B-985F-2FC4A16BE7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B7A8E46-3530-4B47-9252-74476523EF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777E59D-9BE2-4D16-AF13-C445887B06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7DEBFEA-2434-4D95-AEB0-C0B77D8C55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409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410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410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pPr>
              <a:defRPr/>
            </a:pPr>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pPr>
              <a:defRPr/>
            </a:pPr>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9880C5B9-AE66-4D21-8E9A-C75E225840A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Evolution</a:t>
            </a:r>
          </a:p>
        </p:txBody>
      </p:sp>
      <p:sp>
        <p:nvSpPr>
          <p:cNvPr id="3075" name="Rectangle 3"/>
          <p:cNvSpPr>
            <a:spLocks noGrp="1" noChangeArrowheads="1"/>
          </p:cNvSpPr>
          <p:nvPr>
            <p:ph type="subTitle" idx="1"/>
          </p:nvPr>
        </p:nvSpPr>
        <p:spPr/>
        <p:txBody>
          <a:bodyPr/>
          <a:lstStyle/>
          <a:p>
            <a:pPr eaLnBrk="1" hangingPunct="1">
              <a:lnSpc>
                <a:spcPct val="90000"/>
              </a:lnSpc>
            </a:pPr>
            <a:r>
              <a:rPr lang="en-US" sz="2600" smtClean="0"/>
              <a:t>Darwin’s Theory</a:t>
            </a:r>
          </a:p>
          <a:p>
            <a:pPr eaLnBrk="1" hangingPunct="1">
              <a:lnSpc>
                <a:spcPct val="90000"/>
              </a:lnSpc>
            </a:pPr>
            <a:r>
              <a:rPr lang="en-US" sz="2600" smtClean="0"/>
              <a:t>Evolution of Populations</a:t>
            </a:r>
          </a:p>
          <a:p>
            <a:pPr eaLnBrk="1" hangingPunct="1">
              <a:lnSpc>
                <a:spcPct val="90000"/>
              </a:lnSpc>
            </a:pPr>
            <a:r>
              <a:rPr lang="en-US" sz="2600" smtClean="0"/>
              <a:t>History of Life</a:t>
            </a:r>
          </a:p>
          <a:p>
            <a:pPr eaLnBrk="1" hangingPunct="1">
              <a:lnSpc>
                <a:spcPct val="90000"/>
              </a:lnSpc>
            </a:pPr>
            <a:r>
              <a:rPr lang="en-US" sz="2600" smtClean="0"/>
              <a:t>Classification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9219" name="Rectangle 3"/>
          <p:cNvSpPr>
            <a:spLocks noGrp="1" noChangeArrowheads="1"/>
          </p:cNvSpPr>
          <p:nvPr>
            <p:ph type="body" idx="1"/>
          </p:nvPr>
        </p:nvSpPr>
        <p:spPr/>
        <p:txBody>
          <a:bodyPr/>
          <a:lstStyle/>
          <a:p>
            <a:pPr eaLnBrk="1" hangingPunct="1"/>
            <a:r>
              <a:rPr lang="en-US" sz="1600" dirty="0" smtClean="0"/>
              <a:t>II. 15.2-Ideas That Shaped Darwin’s Thinking (continued)</a:t>
            </a:r>
          </a:p>
          <a:p>
            <a:pPr eaLnBrk="1" hangingPunct="1"/>
            <a:r>
              <a:rPr lang="en-US" sz="2400" dirty="0" smtClean="0"/>
              <a:t>E.  Thomas Malthus</a:t>
            </a:r>
          </a:p>
          <a:p>
            <a:pPr lvl="1" eaLnBrk="1" hangingPunct="1"/>
            <a:r>
              <a:rPr lang="en-US" sz="2400" dirty="0" smtClean="0"/>
              <a:t>Economist</a:t>
            </a:r>
          </a:p>
          <a:p>
            <a:pPr lvl="1" eaLnBrk="1" hangingPunct="1"/>
            <a:r>
              <a:rPr lang="en-US" sz="2400" dirty="0" smtClean="0"/>
              <a:t>Observed that people were being born faster than people were dying, which would eventually lead to a shortage of resources like food and space.</a:t>
            </a:r>
          </a:p>
          <a:p>
            <a:pPr eaLnBrk="1" hangingPunct="1"/>
            <a:r>
              <a:rPr lang="en-US" sz="2400" dirty="0" smtClean="0"/>
              <a:t>F. Darwin reasoned that this might be happening with plant and animal populations 	</a:t>
            </a:r>
          </a:p>
          <a:p>
            <a:pPr lvl="1" eaLnBrk="1" hangingPunct="1"/>
            <a:r>
              <a:rPr lang="en-US" sz="2400" dirty="0" smtClean="0"/>
              <a:t>Competition among organisms would lead to survival of those best adapted to survive and reproduce in their environment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457200" y="457200"/>
            <a:ext cx="2216878" cy="2905125"/>
          </a:xfrm>
          <a:prstGeom prst="rect">
            <a:avLst/>
          </a:prstGeom>
          <a:noFill/>
          <a:ln w="9525">
            <a:noFill/>
            <a:miter lim="800000"/>
            <a:headEnd/>
            <a:tailEnd/>
          </a:ln>
        </p:spPr>
      </p:pic>
      <p:pic>
        <p:nvPicPr>
          <p:cNvPr id="81923" name="Picture 3"/>
          <p:cNvPicPr>
            <a:picLocks noChangeAspect="1" noChangeArrowheads="1"/>
          </p:cNvPicPr>
          <p:nvPr/>
        </p:nvPicPr>
        <p:blipFill>
          <a:blip r:embed="rId3" cstate="print"/>
          <a:srcRect/>
          <a:stretch>
            <a:fillRect/>
          </a:stretch>
        </p:blipFill>
        <p:spPr bwMode="auto">
          <a:xfrm>
            <a:off x="3047999" y="1676400"/>
            <a:ext cx="5150571"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10243" name="Rectangle 3"/>
          <p:cNvSpPr>
            <a:spLocks noGrp="1" noChangeArrowheads="1"/>
          </p:cNvSpPr>
          <p:nvPr>
            <p:ph type="body" idx="1"/>
          </p:nvPr>
        </p:nvSpPr>
        <p:spPr/>
        <p:txBody>
          <a:bodyPr/>
          <a:lstStyle/>
          <a:p>
            <a:pPr eaLnBrk="1" hangingPunct="1">
              <a:lnSpc>
                <a:spcPct val="90000"/>
              </a:lnSpc>
            </a:pPr>
            <a:r>
              <a:rPr lang="en-US" sz="2400" dirty="0" smtClean="0"/>
              <a:t>III. 15.3- Darwin’s Theory</a:t>
            </a:r>
          </a:p>
          <a:p>
            <a:pPr eaLnBrk="1" hangingPunct="1">
              <a:lnSpc>
                <a:spcPct val="90000"/>
              </a:lnSpc>
            </a:pPr>
            <a:r>
              <a:rPr lang="en-US" sz="2400" dirty="0" smtClean="0"/>
              <a:t>A. His published results of his research was called </a:t>
            </a:r>
            <a:r>
              <a:rPr lang="en-US" sz="2400" i="1" dirty="0" smtClean="0"/>
              <a:t>On the Origin of Species</a:t>
            </a:r>
            <a:r>
              <a:rPr lang="en-US" sz="2400" dirty="0" smtClean="0"/>
              <a:t>, published in 1858</a:t>
            </a:r>
          </a:p>
          <a:p>
            <a:pPr eaLnBrk="1" hangingPunct="1">
              <a:lnSpc>
                <a:spcPct val="90000"/>
              </a:lnSpc>
            </a:pPr>
            <a:endParaRPr lang="en-US" sz="2400" dirty="0" smtClean="0"/>
          </a:p>
        </p:txBody>
      </p:sp>
      <p:pic>
        <p:nvPicPr>
          <p:cNvPr id="10244" name="Picture 4"/>
          <p:cNvPicPr>
            <a:picLocks noChangeAspect="1" noChangeArrowheads="1"/>
          </p:cNvPicPr>
          <p:nvPr/>
        </p:nvPicPr>
        <p:blipFill>
          <a:blip r:embed="rId2" cstate="print"/>
          <a:srcRect/>
          <a:stretch>
            <a:fillRect/>
          </a:stretch>
        </p:blipFill>
        <p:spPr bwMode="auto">
          <a:xfrm>
            <a:off x="3048000" y="3048000"/>
            <a:ext cx="217545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11267" name="Rectangle 3"/>
          <p:cNvSpPr>
            <a:spLocks noGrp="1" noChangeArrowheads="1"/>
          </p:cNvSpPr>
          <p:nvPr>
            <p:ph type="body" idx="1"/>
          </p:nvPr>
        </p:nvSpPr>
        <p:spPr/>
        <p:txBody>
          <a:bodyPr/>
          <a:lstStyle/>
          <a:p>
            <a:pPr eaLnBrk="1" hangingPunct="1"/>
            <a:r>
              <a:rPr lang="en-US" sz="1600" dirty="0" smtClean="0"/>
              <a:t>III. 15.3- Darwin’s Theory (continued)</a:t>
            </a:r>
          </a:p>
          <a:p>
            <a:pPr eaLnBrk="1" hangingPunct="1">
              <a:lnSpc>
                <a:spcPct val="90000"/>
              </a:lnSpc>
            </a:pPr>
            <a:r>
              <a:rPr lang="en-US" sz="2800" dirty="0" smtClean="0"/>
              <a:t>B. He argued</a:t>
            </a:r>
          </a:p>
          <a:p>
            <a:pPr lvl="1" eaLnBrk="1" hangingPunct="1">
              <a:lnSpc>
                <a:spcPct val="90000"/>
              </a:lnSpc>
            </a:pPr>
            <a:r>
              <a:rPr lang="en-US" sz="2400" dirty="0" smtClean="0"/>
              <a:t>Differences between individual organisms in a population, or </a:t>
            </a:r>
            <a:r>
              <a:rPr lang="en-US" sz="2400" b="1" dirty="0" smtClean="0"/>
              <a:t>variation</a:t>
            </a:r>
            <a:r>
              <a:rPr lang="en-US" sz="2400" dirty="0" smtClean="0"/>
              <a:t>, exists. </a:t>
            </a:r>
          </a:p>
          <a:p>
            <a:pPr lvl="1" eaLnBrk="1" hangingPunct="1">
              <a:lnSpc>
                <a:spcPct val="90000"/>
              </a:lnSpc>
            </a:pPr>
            <a:r>
              <a:rPr lang="en-US" sz="2400" dirty="0" smtClean="0"/>
              <a:t>Farmers used this natural variation to improve their crops and livestock.  Called artificial selection</a:t>
            </a:r>
          </a:p>
          <a:p>
            <a:pPr lvl="1" eaLnBrk="1" hangingPunct="1">
              <a:lnSpc>
                <a:spcPct val="90000"/>
              </a:lnSpc>
            </a:pPr>
            <a:r>
              <a:rPr lang="en-US" sz="2400" dirty="0" smtClean="0"/>
              <a:t>In natural selection, nature provides the variation, environmental factors select which variants will survive and reproduce</a:t>
            </a:r>
          </a:p>
          <a:p>
            <a:pPr lvl="1" eaLnBrk="1" hangingPunct="1">
              <a:lnSpc>
                <a:spcPct val="90000"/>
              </a:lnSpc>
            </a:pPr>
            <a:r>
              <a:rPr lang="en-US" sz="2400" dirty="0" smtClean="0"/>
              <a:t>The struggle for existence leads to survival of the fittest</a:t>
            </a:r>
          </a:p>
          <a:p>
            <a:pPr eaLnBrk="1" hangingPunct="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12291" name="Rectangle 3"/>
          <p:cNvSpPr>
            <a:spLocks noGrp="1" noChangeArrowheads="1"/>
          </p:cNvSpPr>
          <p:nvPr>
            <p:ph type="body" idx="1"/>
          </p:nvPr>
        </p:nvSpPr>
        <p:spPr/>
        <p:txBody>
          <a:bodyPr/>
          <a:lstStyle/>
          <a:p>
            <a:pPr eaLnBrk="1" hangingPunct="1"/>
            <a:r>
              <a:rPr lang="en-US" sz="1600" dirty="0" smtClean="0"/>
              <a:t>III. 15.3- Darwin’s Theory (continued)</a:t>
            </a:r>
          </a:p>
          <a:p>
            <a:pPr eaLnBrk="1" hangingPunct="1"/>
            <a:r>
              <a:rPr lang="en-US" sz="3200" dirty="0" smtClean="0"/>
              <a:t>C. Over time, natural selection results in changes in the inherited characteristics of a population. This principle is called </a:t>
            </a:r>
            <a:r>
              <a:rPr lang="en-US" sz="3200" b="1" i="1" dirty="0" smtClean="0"/>
              <a:t>descent with modification</a:t>
            </a:r>
          </a:p>
        </p:txBody>
      </p:sp>
      <p:pic>
        <p:nvPicPr>
          <p:cNvPr id="12292" name="Picture 4"/>
          <p:cNvPicPr>
            <a:picLocks noChangeAspect="1" noChangeArrowheads="1"/>
          </p:cNvPicPr>
          <p:nvPr/>
        </p:nvPicPr>
        <p:blipFill>
          <a:blip r:embed="rId2" cstate="print"/>
          <a:srcRect/>
          <a:stretch>
            <a:fillRect/>
          </a:stretch>
        </p:blipFill>
        <p:spPr bwMode="auto">
          <a:xfrm>
            <a:off x="2057400" y="4419600"/>
            <a:ext cx="47625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13315" name="Rectangle 3"/>
          <p:cNvSpPr>
            <a:spLocks noGrp="1" noChangeArrowheads="1"/>
          </p:cNvSpPr>
          <p:nvPr>
            <p:ph type="body" idx="1"/>
          </p:nvPr>
        </p:nvSpPr>
        <p:spPr/>
        <p:txBody>
          <a:bodyPr/>
          <a:lstStyle/>
          <a:p>
            <a:pPr eaLnBrk="1" hangingPunct="1"/>
            <a:r>
              <a:rPr lang="en-US" sz="1600" smtClean="0"/>
              <a:t>III. 15.3- Darwin’s Theory (continued)</a:t>
            </a:r>
          </a:p>
          <a:p>
            <a:pPr eaLnBrk="1" hangingPunct="1"/>
            <a:r>
              <a:rPr lang="en-US" sz="2700" smtClean="0"/>
              <a:t>F. Evidence for evolution</a:t>
            </a:r>
          </a:p>
          <a:p>
            <a:pPr lvl="1" eaLnBrk="1" hangingPunct="1"/>
            <a:r>
              <a:rPr lang="en-US" sz="2800" smtClean="0"/>
              <a:t>Fossil record</a:t>
            </a:r>
          </a:p>
          <a:p>
            <a:pPr lvl="1" eaLnBrk="1" hangingPunct="1"/>
            <a:r>
              <a:rPr lang="en-US" sz="2800" smtClean="0"/>
              <a:t>Geographical distribution</a:t>
            </a:r>
          </a:p>
          <a:p>
            <a:pPr lvl="1" eaLnBrk="1" hangingPunct="1"/>
            <a:r>
              <a:rPr lang="en-US" sz="2800" smtClean="0"/>
              <a:t>Homologous structures</a:t>
            </a:r>
          </a:p>
          <a:p>
            <a:pPr lvl="1" eaLnBrk="1" hangingPunct="1"/>
            <a:r>
              <a:rPr lang="en-US" sz="2800" smtClean="0"/>
              <a:t>Similarities in early development</a:t>
            </a:r>
          </a:p>
          <a:p>
            <a:pPr lvl="1" eaLnBrk="1" hangingPunct="1"/>
            <a:endParaRPr lang="en-US" sz="2400" smtClean="0"/>
          </a:p>
          <a:p>
            <a:pPr eaLnBrk="1" hangingPunct="1"/>
            <a:endParaRPr lang="en-US" sz="24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z="4000" smtClean="0"/>
              <a:t>Evidence of Evolution- The fossil record</a:t>
            </a:r>
          </a:p>
        </p:txBody>
      </p:sp>
      <p:sp>
        <p:nvSpPr>
          <p:cNvPr id="14339" name="Rectangle 6"/>
          <p:cNvSpPr>
            <a:spLocks noGrp="1" noChangeArrowheads="1"/>
          </p:cNvSpPr>
          <p:nvPr>
            <p:ph type="body" sz="half" idx="1"/>
          </p:nvPr>
        </p:nvSpPr>
        <p:spPr/>
        <p:txBody>
          <a:bodyPr/>
          <a:lstStyle/>
          <a:p>
            <a:pPr eaLnBrk="1" hangingPunct="1"/>
            <a:r>
              <a:rPr lang="en-US" sz="3700" smtClean="0"/>
              <a:t>1. Fossil record-formed in rock and show variation over time</a:t>
            </a:r>
          </a:p>
          <a:p>
            <a:pPr eaLnBrk="1" hangingPunct="1"/>
            <a:endParaRPr lang="en-US" sz="2400" smtClean="0"/>
          </a:p>
        </p:txBody>
      </p:sp>
      <p:pic>
        <p:nvPicPr>
          <p:cNvPr id="14340" name="Picture 8"/>
          <p:cNvPicPr>
            <a:picLocks noGrp="1" noChangeAspect="1" noChangeArrowheads="1"/>
          </p:cNvPicPr>
          <p:nvPr>
            <p:ph sz="half" idx="2"/>
          </p:nvPr>
        </p:nvPicPr>
        <p:blipFill>
          <a:blip r:embed="rId2" cstate="print"/>
          <a:srcRect/>
          <a:stretch>
            <a:fillRect/>
          </a:stretch>
        </p:blipFill>
        <p:spPr>
          <a:xfrm>
            <a:off x="5041900" y="1828800"/>
            <a:ext cx="3287713" cy="40386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z="4000" smtClean="0"/>
              <a:t>Evidence of Evolution- Geographical distribution</a:t>
            </a:r>
          </a:p>
        </p:txBody>
      </p:sp>
      <p:sp>
        <p:nvSpPr>
          <p:cNvPr id="15363" name="Rectangle 6"/>
          <p:cNvSpPr>
            <a:spLocks noGrp="1" noChangeArrowheads="1"/>
          </p:cNvSpPr>
          <p:nvPr>
            <p:ph type="body" sz="half" idx="1"/>
          </p:nvPr>
        </p:nvSpPr>
        <p:spPr/>
        <p:txBody>
          <a:bodyPr/>
          <a:lstStyle/>
          <a:p>
            <a:pPr lvl="1" eaLnBrk="1" hangingPunct="1">
              <a:buFont typeface="Wingdings" pitchFamily="2" charset="2"/>
              <a:buNone/>
            </a:pPr>
            <a:r>
              <a:rPr lang="en-US" sz="3200" smtClean="0"/>
              <a:t>2. Geographical distribution of living organisms-Organisms that live in similar environments have similar features</a:t>
            </a:r>
          </a:p>
          <a:p>
            <a:pPr eaLnBrk="1" hangingPunct="1"/>
            <a:endParaRPr lang="en-US" sz="2800" smtClean="0"/>
          </a:p>
        </p:txBody>
      </p:sp>
      <p:pic>
        <p:nvPicPr>
          <p:cNvPr id="15364" name="Picture 8"/>
          <p:cNvPicPr>
            <a:picLocks noGrp="1" noChangeAspect="1" noChangeArrowheads="1"/>
          </p:cNvPicPr>
          <p:nvPr>
            <p:ph sz="half" idx="2"/>
          </p:nvPr>
        </p:nvPicPr>
        <p:blipFill>
          <a:blip r:embed="rId2" cstate="print"/>
          <a:srcRect/>
          <a:stretch>
            <a:fillRect/>
          </a:stretch>
        </p:blipFill>
        <p:spPr>
          <a:xfrm>
            <a:off x="4686300" y="2347913"/>
            <a:ext cx="4000500" cy="300037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lstStyle/>
          <a:p>
            <a:pPr eaLnBrk="1" hangingPunct="1"/>
            <a:r>
              <a:rPr lang="en-US" sz="4000" smtClean="0"/>
              <a:t>Evidence of Evolution- Homologous structures</a:t>
            </a:r>
          </a:p>
        </p:txBody>
      </p:sp>
      <p:sp>
        <p:nvSpPr>
          <p:cNvPr id="16387" name="Rectangle 9"/>
          <p:cNvSpPr>
            <a:spLocks noGrp="1" noChangeArrowheads="1"/>
          </p:cNvSpPr>
          <p:nvPr>
            <p:ph type="body" sz="half" idx="1"/>
          </p:nvPr>
        </p:nvSpPr>
        <p:spPr/>
        <p:txBody>
          <a:bodyPr/>
          <a:lstStyle/>
          <a:p>
            <a:pPr lvl="1" eaLnBrk="1" hangingPunct="1">
              <a:buFont typeface="Wingdings" pitchFamily="2" charset="2"/>
              <a:buNone/>
            </a:pPr>
            <a:r>
              <a:rPr lang="en-US" sz="2400" smtClean="0"/>
              <a:t>3. Homologous structures of living organisms-Structures evolved to be slightly different and adaptive, but arise from the same embryonic tissue; Ex. Arms and wings</a:t>
            </a:r>
          </a:p>
          <a:p>
            <a:pPr lvl="1" eaLnBrk="1" hangingPunct="1"/>
            <a:endParaRPr lang="en-US" sz="3200" smtClean="0"/>
          </a:p>
          <a:p>
            <a:pPr eaLnBrk="1" hangingPunct="1"/>
            <a:endParaRPr lang="en-US" sz="3200" smtClean="0"/>
          </a:p>
        </p:txBody>
      </p:sp>
      <p:pic>
        <p:nvPicPr>
          <p:cNvPr id="16388" name="Picture 11"/>
          <p:cNvPicPr>
            <a:picLocks noGrp="1" noChangeAspect="1" noChangeArrowheads="1"/>
          </p:cNvPicPr>
          <p:nvPr>
            <p:ph sz="half" idx="2"/>
          </p:nvPr>
        </p:nvPicPr>
        <p:blipFill>
          <a:blip r:embed="rId2" cstate="print"/>
          <a:srcRect/>
          <a:stretch>
            <a:fillRect/>
          </a:stretch>
        </p:blipFill>
        <p:spPr>
          <a:xfrm>
            <a:off x="4686300" y="2876550"/>
            <a:ext cx="4000500" cy="194151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r>
              <a:rPr lang="en-US" sz="4000" smtClean="0"/>
              <a:t>Evidence of Evolution- Similarities in early development</a:t>
            </a:r>
          </a:p>
        </p:txBody>
      </p:sp>
      <p:sp>
        <p:nvSpPr>
          <p:cNvPr id="17411" name="Rectangle 8"/>
          <p:cNvSpPr>
            <a:spLocks noGrp="1" noChangeArrowheads="1"/>
          </p:cNvSpPr>
          <p:nvPr>
            <p:ph type="body" sz="half" idx="1"/>
          </p:nvPr>
        </p:nvSpPr>
        <p:spPr/>
        <p:txBody>
          <a:bodyPr/>
          <a:lstStyle/>
          <a:p>
            <a:pPr lvl="1" eaLnBrk="1" hangingPunct="1">
              <a:buFont typeface="Wingdings" pitchFamily="2" charset="2"/>
              <a:buNone/>
            </a:pPr>
            <a:r>
              <a:rPr lang="en-US" sz="2400" smtClean="0"/>
              <a:t>4. Similarities in early development- Ex. Between all vertebrates, from fish to mammals, the early stages of embryonic development are very similar</a:t>
            </a:r>
          </a:p>
          <a:p>
            <a:pPr eaLnBrk="1" hangingPunct="1"/>
            <a:endParaRPr lang="en-US" sz="2700" smtClean="0"/>
          </a:p>
        </p:txBody>
      </p:sp>
      <p:pic>
        <p:nvPicPr>
          <p:cNvPr id="17412" name="Picture 10"/>
          <p:cNvPicPr>
            <a:picLocks noGrp="1" noChangeAspect="1" noChangeArrowheads="1"/>
          </p:cNvPicPr>
          <p:nvPr>
            <p:ph sz="half" idx="2"/>
          </p:nvPr>
        </p:nvPicPr>
        <p:blipFill>
          <a:blip r:embed="rId2" cstate="print"/>
          <a:srcRect/>
          <a:stretch>
            <a:fillRect/>
          </a:stretch>
        </p:blipFill>
        <p:spPr>
          <a:xfrm>
            <a:off x="5334000" y="2133600"/>
            <a:ext cx="3055938" cy="35433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4099" name="Rectangle 3"/>
          <p:cNvSpPr>
            <a:spLocks noGrp="1" noChangeArrowheads="1"/>
          </p:cNvSpPr>
          <p:nvPr>
            <p:ph type="body" idx="1"/>
          </p:nvPr>
        </p:nvSpPr>
        <p:spPr/>
        <p:txBody>
          <a:bodyPr/>
          <a:lstStyle/>
          <a:p>
            <a:pPr eaLnBrk="1" hangingPunct="1">
              <a:lnSpc>
                <a:spcPct val="90000"/>
              </a:lnSpc>
            </a:pPr>
            <a:r>
              <a:rPr lang="en-US" sz="2400" dirty="0" smtClean="0"/>
              <a:t>I. 15.1-Darwin’s Observations</a:t>
            </a:r>
          </a:p>
          <a:p>
            <a:pPr eaLnBrk="1" hangingPunct="1">
              <a:lnSpc>
                <a:spcPct val="90000"/>
              </a:lnSpc>
            </a:pPr>
            <a:r>
              <a:rPr lang="en-US" sz="2400" dirty="0" smtClean="0"/>
              <a:t>A. Darwin sailed on the HMS Beagle in 1831 to make observations and collect specimens of plants and animals around the world; Eventually he did most of his studies in the Galapagos Islands, near Ecuador, in northern South America (on the equator)</a:t>
            </a:r>
          </a:p>
          <a:p>
            <a:pPr eaLnBrk="1" hangingPunct="1">
              <a:lnSpc>
                <a:spcPct val="90000"/>
              </a:lnSpc>
            </a:pPr>
            <a:r>
              <a:rPr lang="en-US" sz="2400" dirty="0" smtClean="0"/>
              <a:t>B. His observations about the variation among animals in a population led him to propose a hypothesis (a testable prediction) that eventually led to a theory, a well supported, testable explanation of phenomena (events) that occurred in the natural world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18435" name="Rectangle 3"/>
          <p:cNvSpPr>
            <a:spLocks noGrp="1" noChangeArrowheads="1"/>
          </p:cNvSpPr>
          <p:nvPr>
            <p:ph type="body" idx="1"/>
          </p:nvPr>
        </p:nvSpPr>
        <p:spPr/>
        <p:txBody>
          <a:bodyPr/>
          <a:lstStyle/>
          <a:p>
            <a:pPr eaLnBrk="1" hangingPunct="1">
              <a:lnSpc>
                <a:spcPct val="90000"/>
              </a:lnSpc>
            </a:pPr>
            <a:r>
              <a:rPr lang="en-US" sz="2700" dirty="0" smtClean="0"/>
              <a:t>I. 16-1 Genes and Variation</a:t>
            </a:r>
          </a:p>
          <a:p>
            <a:pPr eaLnBrk="1" hangingPunct="1">
              <a:lnSpc>
                <a:spcPct val="90000"/>
              </a:lnSpc>
            </a:pPr>
            <a:r>
              <a:rPr lang="en-US" sz="2700" dirty="0" smtClean="0"/>
              <a:t>A. Darwin did not know how heredity worked since DNA or genes had not been discovered</a:t>
            </a:r>
          </a:p>
          <a:p>
            <a:pPr eaLnBrk="1" hangingPunct="1">
              <a:lnSpc>
                <a:spcPct val="90000"/>
              </a:lnSpc>
            </a:pPr>
            <a:r>
              <a:rPr lang="en-US" sz="2700" dirty="0" smtClean="0"/>
              <a:t>B. Mendel Crossed pea plants in the 1860’s but the importance of that work was not recognized until the 1900’s</a:t>
            </a:r>
          </a:p>
          <a:p>
            <a:pPr eaLnBrk="1" hangingPunct="1">
              <a:lnSpc>
                <a:spcPct val="90000"/>
              </a:lnSpc>
            </a:pPr>
            <a:r>
              <a:rPr lang="en-US" sz="2700" dirty="0" smtClean="0"/>
              <a:t>C. Now genetics, molecular biology and evolution explain how evolution takes place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19459" name="Rectangle 3"/>
          <p:cNvSpPr>
            <a:spLocks noGrp="1" noChangeArrowheads="1"/>
          </p:cNvSpPr>
          <p:nvPr>
            <p:ph type="body" idx="1"/>
          </p:nvPr>
        </p:nvSpPr>
        <p:spPr/>
        <p:txBody>
          <a:bodyPr/>
          <a:lstStyle/>
          <a:p>
            <a:pPr eaLnBrk="1" hangingPunct="1">
              <a:lnSpc>
                <a:spcPct val="90000"/>
              </a:lnSpc>
            </a:pPr>
            <a:r>
              <a:rPr lang="en-US" sz="1600" dirty="0" smtClean="0"/>
              <a:t>I. 16-1 Genes and Variation (continued)</a:t>
            </a:r>
          </a:p>
          <a:p>
            <a:pPr eaLnBrk="1" hangingPunct="1">
              <a:lnSpc>
                <a:spcPct val="90000"/>
              </a:lnSpc>
            </a:pPr>
            <a:r>
              <a:rPr lang="en-US" sz="2400" dirty="0" smtClean="0"/>
              <a:t>D. Biologists study </a:t>
            </a:r>
            <a:r>
              <a:rPr lang="en-US" sz="2400" b="1" dirty="0" smtClean="0"/>
              <a:t>gene pools</a:t>
            </a:r>
          </a:p>
          <a:p>
            <a:pPr lvl="1" eaLnBrk="1" hangingPunct="1">
              <a:lnSpc>
                <a:spcPct val="90000"/>
              </a:lnSpc>
            </a:pPr>
            <a:r>
              <a:rPr lang="en-US" sz="1900" dirty="0" smtClean="0"/>
              <a:t> </a:t>
            </a:r>
            <a:r>
              <a:rPr lang="en-US" sz="2400" dirty="0" smtClean="0"/>
              <a:t>The combined genetic information of all individuals in a population</a:t>
            </a:r>
          </a:p>
          <a:p>
            <a:pPr lvl="1" eaLnBrk="1" hangingPunct="1">
              <a:lnSpc>
                <a:spcPct val="90000"/>
              </a:lnSpc>
            </a:pPr>
            <a:r>
              <a:rPr lang="en-US" sz="2400" dirty="0" smtClean="0"/>
              <a:t>Gene pools contain two or more alleles or forms of a certain gene for a certain trait-Ex fur color black or brown or white</a:t>
            </a:r>
          </a:p>
          <a:p>
            <a:pPr lvl="1" eaLnBrk="1" hangingPunct="1">
              <a:lnSpc>
                <a:spcPct val="90000"/>
              </a:lnSpc>
            </a:pPr>
            <a:r>
              <a:rPr lang="en-US" sz="2400" dirty="0" smtClean="0"/>
              <a:t>The relative frequency of an allele is the number of times the allele occurs in a gene pool compared with the number of times other alleles occur Ex 60 % of alleles are black, 20% brown and 20% white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2190750" y="1047750"/>
            <a:ext cx="4762500" cy="4762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20483" name="Rectangle 3"/>
          <p:cNvSpPr>
            <a:spLocks noGrp="1" noChangeArrowheads="1"/>
          </p:cNvSpPr>
          <p:nvPr>
            <p:ph type="body" idx="1"/>
          </p:nvPr>
        </p:nvSpPr>
        <p:spPr/>
        <p:txBody>
          <a:bodyPr/>
          <a:lstStyle/>
          <a:p>
            <a:pPr eaLnBrk="1" hangingPunct="1">
              <a:lnSpc>
                <a:spcPct val="90000"/>
              </a:lnSpc>
            </a:pPr>
            <a:r>
              <a:rPr lang="en-US" sz="1600" dirty="0" smtClean="0"/>
              <a:t>I. 16-1 Genes and Variation (continued)</a:t>
            </a:r>
          </a:p>
          <a:p>
            <a:pPr eaLnBrk="1" hangingPunct="1">
              <a:lnSpc>
                <a:spcPct val="90000"/>
              </a:lnSpc>
            </a:pPr>
            <a:r>
              <a:rPr lang="en-US" sz="2400" dirty="0" smtClean="0"/>
              <a:t>G. Sources of genetic variation are mutation and genetic shuffling that results from sexual reproduction</a:t>
            </a:r>
          </a:p>
          <a:p>
            <a:pPr lvl="1" eaLnBrk="1" hangingPunct="1">
              <a:lnSpc>
                <a:spcPct val="90000"/>
              </a:lnSpc>
            </a:pPr>
            <a:r>
              <a:rPr lang="en-US" sz="2400" dirty="0" smtClean="0"/>
              <a:t>Mutations, or a change in the DNA sequence occur when DNA replicates, or as a result of radiation or chemicals in the environment (mutagens)</a:t>
            </a:r>
          </a:p>
          <a:p>
            <a:pPr lvl="1" eaLnBrk="1" hangingPunct="1">
              <a:lnSpc>
                <a:spcPct val="90000"/>
              </a:lnSpc>
            </a:pPr>
            <a:r>
              <a:rPr lang="en-US" sz="2400" dirty="0" smtClean="0"/>
              <a:t>Gene shuffling occurs when chromosomes separate during meiosis, </a:t>
            </a:r>
          </a:p>
          <a:p>
            <a:pPr lvl="2" eaLnBrk="1" hangingPunct="1">
              <a:lnSpc>
                <a:spcPct val="90000"/>
              </a:lnSpc>
            </a:pPr>
            <a:r>
              <a:rPr lang="en-US" dirty="0" smtClean="0"/>
              <a:t>leads to crossing over and recombination</a:t>
            </a:r>
          </a:p>
          <a:p>
            <a:pPr lvl="1" eaLnBrk="1" hangingPunct="1">
              <a:lnSpc>
                <a:spcPct val="90000"/>
              </a:lnSpc>
            </a:pPr>
            <a:r>
              <a:rPr lang="en-US" sz="2400" dirty="0" smtClean="0"/>
              <a:t>Like a deck of cards</a:t>
            </a:r>
          </a:p>
          <a:p>
            <a:pPr lvl="2" eaLnBrk="1" hangingPunct="1">
              <a:lnSpc>
                <a:spcPct val="90000"/>
              </a:lnSpc>
            </a:pPr>
            <a:r>
              <a:rPr lang="en-US" dirty="0" smtClean="0"/>
              <a:t>shuffling leads to different hands but does not change the number of aces, kings, etc. in each deck, just mixes them up in different ways</a:t>
            </a:r>
          </a:p>
          <a:p>
            <a:pPr eaLnBrk="1" hangingPunct="1">
              <a:lnSpc>
                <a:spcPct val="90000"/>
              </a:lnSpc>
            </a:pPr>
            <a:endParaRPr lang="en-US" sz="22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457200" y="609600"/>
            <a:ext cx="3200400" cy="3771900"/>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4419600" y="685800"/>
            <a:ext cx="3048000" cy="2800350"/>
          </a:xfrm>
          <a:prstGeom prst="rect">
            <a:avLst/>
          </a:prstGeom>
          <a:noFill/>
          <a:ln w="9525">
            <a:noFill/>
            <a:miter lim="800000"/>
            <a:headEnd/>
            <a:tailEnd/>
          </a:ln>
        </p:spPr>
      </p:pic>
      <p:pic>
        <p:nvPicPr>
          <p:cNvPr id="82948" name="Picture 4"/>
          <p:cNvPicPr>
            <a:picLocks noChangeAspect="1" noChangeArrowheads="1"/>
          </p:cNvPicPr>
          <p:nvPr/>
        </p:nvPicPr>
        <p:blipFill>
          <a:blip r:embed="rId4" cstate="print"/>
          <a:srcRect/>
          <a:stretch>
            <a:fillRect/>
          </a:stretch>
        </p:blipFill>
        <p:spPr bwMode="auto">
          <a:xfrm>
            <a:off x="4876800" y="3581400"/>
            <a:ext cx="2343150" cy="28479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21507" name="Rectangle 3"/>
          <p:cNvSpPr>
            <a:spLocks noGrp="1" noChangeArrowheads="1"/>
          </p:cNvSpPr>
          <p:nvPr>
            <p:ph type="body" idx="1"/>
          </p:nvPr>
        </p:nvSpPr>
        <p:spPr/>
        <p:txBody>
          <a:bodyPr/>
          <a:lstStyle/>
          <a:p>
            <a:pPr eaLnBrk="1" hangingPunct="1">
              <a:lnSpc>
                <a:spcPct val="80000"/>
              </a:lnSpc>
            </a:pPr>
            <a:r>
              <a:rPr lang="en-US" sz="1600" dirty="0" smtClean="0"/>
              <a:t>I. 16-1 Genes and Variation (continued)</a:t>
            </a:r>
          </a:p>
          <a:p>
            <a:pPr eaLnBrk="1" hangingPunct="1">
              <a:lnSpc>
                <a:spcPct val="80000"/>
              </a:lnSpc>
            </a:pPr>
            <a:r>
              <a:rPr lang="en-US" sz="2900" dirty="0" smtClean="0"/>
              <a:t>J. The number of phenotypes produced for a trait depend on how many genes control that trait</a:t>
            </a:r>
          </a:p>
          <a:p>
            <a:pPr lvl="1" eaLnBrk="1" hangingPunct="1">
              <a:lnSpc>
                <a:spcPct val="80000"/>
              </a:lnSpc>
            </a:pPr>
            <a:r>
              <a:rPr lang="en-US" sz="2400" dirty="0" smtClean="0"/>
              <a:t>Some controlled by one gene- </a:t>
            </a:r>
            <a:r>
              <a:rPr lang="en-US" sz="2400" b="1" dirty="0" smtClean="0"/>
              <a:t>Single gene trait </a:t>
            </a:r>
            <a:r>
              <a:rPr lang="en-US" sz="2400" dirty="0" smtClean="0"/>
              <a:t>-Ex. Hairline; single gene with 2 alleles</a:t>
            </a:r>
          </a:p>
          <a:p>
            <a:pPr lvl="1" eaLnBrk="1" hangingPunct="1">
              <a:lnSpc>
                <a:spcPct val="80000"/>
              </a:lnSpc>
            </a:pPr>
            <a:r>
              <a:rPr lang="en-US" sz="2400" dirty="0" smtClean="0"/>
              <a:t>Most controlled by two or more genes- </a:t>
            </a:r>
            <a:r>
              <a:rPr lang="en-US" sz="2400" b="1" dirty="0" smtClean="0"/>
              <a:t>Polygenic</a:t>
            </a:r>
            <a:r>
              <a:rPr lang="en-US" sz="2400" dirty="0" smtClean="0"/>
              <a:t>-Ex. Height; many genes with 2 or more alleles</a:t>
            </a:r>
          </a:p>
          <a:p>
            <a:pPr lvl="1" eaLnBrk="1" hangingPunct="1">
              <a:lnSpc>
                <a:spcPct val="80000"/>
              </a:lnSpc>
            </a:pPr>
            <a:r>
              <a:rPr lang="en-US" sz="2400" dirty="0" smtClean="0"/>
              <a:t>Phenotype frequencies in a population can be graphed, and form a bell shaped curve</a:t>
            </a:r>
          </a:p>
          <a:p>
            <a:pPr eaLnBrk="1" hangingPunct="1">
              <a:lnSpc>
                <a:spcPct val="80000"/>
              </a:lnSpc>
            </a:pPr>
            <a:endParaRPr lang="en-US" sz="2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1066800" y="2133600"/>
            <a:ext cx="6854400" cy="2133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22531" name="Rectangle 3"/>
          <p:cNvSpPr>
            <a:spLocks noGrp="1" noChangeArrowheads="1"/>
          </p:cNvSpPr>
          <p:nvPr>
            <p:ph type="body" idx="1"/>
          </p:nvPr>
        </p:nvSpPr>
        <p:spPr/>
        <p:txBody>
          <a:bodyPr/>
          <a:lstStyle/>
          <a:p>
            <a:pPr eaLnBrk="1" hangingPunct="1">
              <a:lnSpc>
                <a:spcPct val="90000"/>
              </a:lnSpc>
            </a:pPr>
            <a:r>
              <a:rPr lang="en-US" sz="2400" dirty="0" smtClean="0"/>
              <a:t>II. 16-2 Evolution as Genetic Change</a:t>
            </a:r>
          </a:p>
          <a:p>
            <a:pPr eaLnBrk="1" hangingPunct="1">
              <a:lnSpc>
                <a:spcPct val="90000"/>
              </a:lnSpc>
            </a:pPr>
            <a:r>
              <a:rPr lang="en-US" sz="2400" dirty="0" smtClean="0"/>
              <a:t>A. Natural selection acts on phenotypes, not genotypes. Certain phenotypes survive and reproduce</a:t>
            </a:r>
          </a:p>
          <a:p>
            <a:pPr eaLnBrk="1" hangingPunct="1">
              <a:lnSpc>
                <a:spcPct val="90000"/>
              </a:lnSpc>
            </a:pPr>
            <a:r>
              <a:rPr lang="en-US" sz="2400" dirty="0" smtClean="0"/>
              <a:t>B. When an individual dies without reproducing, its genes are removed from the gene pool</a:t>
            </a:r>
          </a:p>
          <a:p>
            <a:pPr eaLnBrk="1" hangingPunct="1">
              <a:lnSpc>
                <a:spcPct val="90000"/>
              </a:lnSpc>
            </a:pPr>
            <a:r>
              <a:rPr lang="en-US" sz="2400" dirty="0" smtClean="0"/>
              <a:t>C. When an individual reproduces, the proportion of that individuals genes in the gene pool increases</a:t>
            </a:r>
          </a:p>
          <a:p>
            <a:pPr eaLnBrk="1" hangingPunct="1">
              <a:lnSpc>
                <a:spcPct val="90000"/>
              </a:lnSpc>
            </a:pPr>
            <a:r>
              <a:rPr lang="en-US" sz="2400" dirty="0" smtClean="0"/>
              <a:t>D. Genetically, evolution is any change in the frequency of genes in a population’s gene pool. Therefore </a:t>
            </a:r>
            <a:r>
              <a:rPr lang="en-US" sz="2400" b="1" dirty="0" smtClean="0"/>
              <a:t>evolution acts on populations, not on individuals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23555" name="Rectangle 3"/>
          <p:cNvSpPr>
            <a:spLocks noGrp="1" noChangeArrowheads="1"/>
          </p:cNvSpPr>
          <p:nvPr>
            <p:ph type="body" idx="1"/>
          </p:nvPr>
        </p:nvSpPr>
        <p:spPr/>
        <p:txBody>
          <a:bodyPr/>
          <a:lstStyle/>
          <a:p>
            <a:pPr eaLnBrk="1" hangingPunct="1">
              <a:lnSpc>
                <a:spcPct val="90000"/>
              </a:lnSpc>
            </a:pPr>
            <a:r>
              <a:rPr lang="en-US" sz="1600" smtClean="0"/>
              <a:t>II. 16-2 Evolution as Genetic Change (continued)</a:t>
            </a:r>
          </a:p>
          <a:p>
            <a:pPr eaLnBrk="1" hangingPunct="1">
              <a:lnSpc>
                <a:spcPct val="90000"/>
              </a:lnSpc>
            </a:pPr>
            <a:r>
              <a:rPr lang="en-US" sz="2900" smtClean="0"/>
              <a:t>E. Natural selection on single gene traits can lead to changes in the frequency of certain alleles, and therefore to evolution</a:t>
            </a:r>
          </a:p>
          <a:p>
            <a:pPr eaLnBrk="1" hangingPunct="1">
              <a:lnSpc>
                <a:spcPct val="90000"/>
              </a:lnSpc>
            </a:pPr>
            <a:r>
              <a:rPr lang="en-US" sz="2900" smtClean="0"/>
              <a:t>F. The effects of natural selection on polygenic traits are more complex.  Natural selection can affect the distributions of phenotypes by </a:t>
            </a:r>
            <a:r>
              <a:rPr lang="en-US" sz="2900" b="1" smtClean="0"/>
              <a:t>directional selection, stabilizing selection or disruptive selection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24579" name="Rectangle 3"/>
          <p:cNvSpPr>
            <a:spLocks noGrp="1" noChangeArrowheads="1"/>
          </p:cNvSpPr>
          <p:nvPr>
            <p:ph type="body" idx="1"/>
          </p:nvPr>
        </p:nvSpPr>
        <p:spPr/>
        <p:txBody>
          <a:bodyPr/>
          <a:lstStyle/>
          <a:p>
            <a:pPr eaLnBrk="1" hangingPunct="1"/>
            <a:r>
              <a:rPr lang="en-US" sz="1600" dirty="0" smtClean="0"/>
              <a:t>II. 16-2 Evolution as Genetic Change (continued)</a:t>
            </a:r>
          </a:p>
          <a:p>
            <a:pPr eaLnBrk="1" hangingPunct="1"/>
            <a:r>
              <a:rPr lang="en-US" sz="2400" dirty="0" smtClean="0"/>
              <a:t>G. Directional selection-When individuals at one end of the curve have a higher fitness than the middle or the other end of the curve, directional selection toward the more fit trait occurs. Ex. Increase in beak size of Galapagos finches</a:t>
            </a:r>
          </a:p>
          <a:p>
            <a:pPr eaLnBrk="1" hangingPunct="1"/>
            <a:endParaRPr lang="en-US" dirty="0" smtClean="0"/>
          </a:p>
        </p:txBody>
      </p:sp>
      <p:pic>
        <p:nvPicPr>
          <p:cNvPr id="24580" name="Picture 4"/>
          <p:cNvPicPr>
            <a:picLocks noChangeAspect="1" noChangeArrowheads="1"/>
          </p:cNvPicPr>
          <p:nvPr/>
        </p:nvPicPr>
        <p:blipFill>
          <a:blip r:embed="rId2" cstate="print"/>
          <a:srcRect/>
          <a:stretch>
            <a:fillRect/>
          </a:stretch>
        </p:blipFill>
        <p:spPr bwMode="auto">
          <a:xfrm>
            <a:off x="4114800" y="3810000"/>
            <a:ext cx="4286250" cy="2867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cstate="print"/>
          <a:srcRect/>
          <a:stretch>
            <a:fillRect/>
          </a:stretch>
        </p:blipFill>
        <p:spPr bwMode="auto">
          <a:xfrm>
            <a:off x="3123750" y="3429000"/>
            <a:ext cx="5410650" cy="2286000"/>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4191000" y="533400"/>
            <a:ext cx="3813069" cy="2438400"/>
          </a:xfrm>
          <a:prstGeom prst="rect">
            <a:avLst/>
          </a:prstGeom>
          <a:noFill/>
          <a:ln w="9525">
            <a:noFill/>
            <a:miter lim="800000"/>
            <a:headEnd/>
            <a:tailEnd/>
          </a:ln>
        </p:spPr>
      </p:pic>
      <p:pic>
        <p:nvPicPr>
          <p:cNvPr id="78852" name="Picture 4"/>
          <p:cNvPicPr>
            <a:picLocks noChangeAspect="1" noChangeArrowheads="1"/>
          </p:cNvPicPr>
          <p:nvPr/>
        </p:nvPicPr>
        <p:blipFill>
          <a:blip r:embed="rId4" cstate="print"/>
          <a:srcRect/>
          <a:stretch>
            <a:fillRect/>
          </a:stretch>
        </p:blipFill>
        <p:spPr bwMode="auto">
          <a:xfrm>
            <a:off x="304800" y="304800"/>
            <a:ext cx="2597757" cy="39195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mtClean="0"/>
              <a:t>Directional selection</a:t>
            </a:r>
          </a:p>
        </p:txBody>
      </p:sp>
      <p:pic>
        <p:nvPicPr>
          <p:cNvPr id="25603" name="Picture 5"/>
          <p:cNvPicPr>
            <a:picLocks noChangeAspect="1" noChangeArrowheads="1"/>
          </p:cNvPicPr>
          <p:nvPr/>
        </p:nvPicPr>
        <p:blipFill>
          <a:blip r:embed="rId2" cstate="print"/>
          <a:srcRect/>
          <a:stretch>
            <a:fillRect/>
          </a:stretch>
        </p:blipFill>
        <p:spPr bwMode="auto">
          <a:xfrm>
            <a:off x="1066800" y="2133600"/>
            <a:ext cx="6705600" cy="33210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26627" name="Rectangle 3"/>
          <p:cNvSpPr>
            <a:spLocks noGrp="1" noChangeArrowheads="1"/>
          </p:cNvSpPr>
          <p:nvPr>
            <p:ph type="body" idx="1"/>
          </p:nvPr>
        </p:nvSpPr>
        <p:spPr/>
        <p:txBody>
          <a:bodyPr/>
          <a:lstStyle/>
          <a:p>
            <a:pPr eaLnBrk="1" hangingPunct="1"/>
            <a:r>
              <a:rPr lang="en-US" sz="1600" smtClean="0"/>
              <a:t>II. 16-2 Evolution as Genetic Change (continued)</a:t>
            </a:r>
          </a:p>
          <a:p>
            <a:pPr eaLnBrk="1" hangingPunct="1"/>
            <a:r>
              <a:rPr lang="en-US" sz="3300" smtClean="0"/>
              <a:t>H. Stabilizing selection-When individuals near the center of the bell curve have higher fitness that those at either end, stabilizing selection takes place. Ex. Birth weight of human babies</a:t>
            </a:r>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Stabilizing selection</a:t>
            </a:r>
          </a:p>
        </p:txBody>
      </p:sp>
      <p:pic>
        <p:nvPicPr>
          <p:cNvPr id="27651" name="Picture 5"/>
          <p:cNvPicPr>
            <a:picLocks noChangeAspect="1" noChangeArrowheads="1"/>
          </p:cNvPicPr>
          <p:nvPr/>
        </p:nvPicPr>
        <p:blipFill>
          <a:blip r:embed="rId2" cstate="print"/>
          <a:srcRect/>
          <a:stretch>
            <a:fillRect/>
          </a:stretch>
        </p:blipFill>
        <p:spPr bwMode="auto">
          <a:xfrm>
            <a:off x="1828800" y="1905000"/>
            <a:ext cx="5657850" cy="37449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28675" name="Rectangle 3"/>
          <p:cNvSpPr>
            <a:spLocks noGrp="1" noChangeArrowheads="1"/>
          </p:cNvSpPr>
          <p:nvPr>
            <p:ph type="body" idx="1"/>
          </p:nvPr>
        </p:nvSpPr>
        <p:spPr/>
        <p:txBody>
          <a:bodyPr/>
          <a:lstStyle/>
          <a:p>
            <a:pPr eaLnBrk="1" hangingPunct="1"/>
            <a:r>
              <a:rPr lang="en-US" sz="1800" smtClean="0"/>
              <a:t>II. 16-2 Evolution as Genetic Change (continued)</a:t>
            </a:r>
          </a:p>
          <a:p>
            <a:pPr eaLnBrk="1" hangingPunct="1"/>
            <a:r>
              <a:rPr lang="en-US" sz="3300" smtClean="0"/>
              <a:t>I. Disruptive selection-When the individuals at both ends of the curve have a higher fitness than those in the middle, disruptive selection occurs. Ex. Bird beak size-if medium size seeds disappeared, large and small beak size would be most fit. </a:t>
            </a:r>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smtClean="0"/>
              <a:t>Disruptive selection</a:t>
            </a:r>
          </a:p>
        </p:txBody>
      </p:sp>
      <p:pic>
        <p:nvPicPr>
          <p:cNvPr id="29699" name="Picture 5"/>
          <p:cNvPicPr>
            <a:picLocks noChangeAspect="1" noChangeArrowheads="1"/>
          </p:cNvPicPr>
          <p:nvPr/>
        </p:nvPicPr>
        <p:blipFill>
          <a:blip r:embed="rId2" cstate="print"/>
          <a:srcRect/>
          <a:stretch>
            <a:fillRect/>
          </a:stretch>
        </p:blipFill>
        <p:spPr bwMode="auto">
          <a:xfrm>
            <a:off x="1524000" y="1981200"/>
            <a:ext cx="5734050" cy="35083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30723" name="Rectangle 3"/>
          <p:cNvSpPr>
            <a:spLocks noGrp="1" noChangeArrowheads="1"/>
          </p:cNvSpPr>
          <p:nvPr>
            <p:ph type="body" idx="1"/>
          </p:nvPr>
        </p:nvSpPr>
        <p:spPr/>
        <p:txBody>
          <a:bodyPr/>
          <a:lstStyle/>
          <a:p>
            <a:pPr eaLnBrk="1" hangingPunct="1">
              <a:lnSpc>
                <a:spcPct val="80000"/>
              </a:lnSpc>
            </a:pPr>
            <a:r>
              <a:rPr lang="en-US" sz="1600" smtClean="0"/>
              <a:t>II. 16-2 Evolution as Genetic Change (continued)</a:t>
            </a:r>
          </a:p>
          <a:p>
            <a:pPr eaLnBrk="1" hangingPunct="1">
              <a:lnSpc>
                <a:spcPct val="80000"/>
              </a:lnSpc>
            </a:pPr>
            <a:r>
              <a:rPr lang="en-US" sz="2400" smtClean="0"/>
              <a:t>J. Genetic Drift</a:t>
            </a:r>
          </a:p>
          <a:p>
            <a:pPr lvl="1" eaLnBrk="1" hangingPunct="1">
              <a:lnSpc>
                <a:spcPct val="80000"/>
              </a:lnSpc>
            </a:pPr>
            <a:r>
              <a:rPr lang="en-US" sz="2400" smtClean="0"/>
              <a:t>Due to random changes in allele frequency</a:t>
            </a:r>
          </a:p>
          <a:p>
            <a:pPr lvl="1" eaLnBrk="1" hangingPunct="1">
              <a:lnSpc>
                <a:spcPct val="80000"/>
              </a:lnSpc>
            </a:pPr>
            <a:r>
              <a:rPr lang="en-US" sz="2400" smtClean="0"/>
              <a:t>In small populations, individuals that carry a particular allele may leave more descendants than other individuals, just by chance</a:t>
            </a:r>
          </a:p>
          <a:p>
            <a:pPr lvl="1" eaLnBrk="1" hangingPunct="1">
              <a:lnSpc>
                <a:spcPct val="80000"/>
              </a:lnSpc>
            </a:pPr>
            <a:r>
              <a:rPr lang="en-US" sz="2400" smtClean="0"/>
              <a:t>Over time, a series of chance occurrences can cause an allele to become common in a population</a:t>
            </a:r>
          </a:p>
          <a:p>
            <a:pPr lvl="1" eaLnBrk="1" hangingPunct="1">
              <a:lnSpc>
                <a:spcPct val="80000"/>
              </a:lnSpc>
            </a:pPr>
            <a:r>
              <a:rPr lang="en-US" sz="2400" smtClean="0"/>
              <a:t>Can occur when a population colonizes a new habitat-causes the founder effect. Ex. Evolution of several hundred species of fruit flies found on the Hawaiian Islands; all descended from the same main island population</a:t>
            </a:r>
          </a:p>
          <a:p>
            <a:pPr eaLnBrk="1" hangingPunct="1">
              <a:lnSpc>
                <a:spcPct val="80000"/>
              </a:lnSpc>
            </a:pPr>
            <a:endParaRPr lang="en-US"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p:cNvPicPr>
            <a:picLocks noChangeAspect="1" noChangeArrowheads="1"/>
          </p:cNvPicPr>
          <p:nvPr/>
        </p:nvPicPr>
        <p:blipFill>
          <a:blip r:embed="rId2" cstate="print"/>
          <a:srcRect/>
          <a:stretch>
            <a:fillRect/>
          </a:stretch>
        </p:blipFill>
        <p:spPr bwMode="auto">
          <a:xfrm>
            <a:off x="1476375" y="1747838"/>
            <a:ext cx="6191250" cy="33623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31747" name="Rectangle 3"/>
          <p:cNvSpPr>
            <a:spLocks noGrp="1" noChangeArrowheads="1"/>
          </p:cNvSpPr>
          <p:nvPr>
            <p:ph type="body" idx="1"/>
          </p:nvPr>
        </p:nvSpPr>
        <p:spPr/>
        <p:txBody>
          <a:bodyPr/>
          <a:lstStyle/>
          <a:p>
            <a:pPr eaLnBrk="1" hangingPunct="1">
              <a:lnSpc>
                <a:spcPct val="80000"/>
              </a:lnSpc>
            </a:pPr>
            <a:r>
              <a:rPr lang="en-US" sz="1600" dirty="0" smtClean="0"/>
              <a:t>II. 16-2 Evolution as Genetic Change (continued)</a:t>
            </a:r>
          </a:p>
          <a:p>
            <a:pPr eaLnBrk="1" hangingPunct="1">
              <a:lnSpc>
                <a:spcPct val="80000"/>
              </a:lnSpc>
            </a:pPr>
            <a:r>
              <a:rPr lang="en-US" sz="2400" dirty="0" smtClean="0"/>
              <a:t>K. The Hardy Weinberg principle explains why evolution might </a:t>
            </a:r>
            <a:r>
              <a:rPr lang="en-US" sz="2400" b="1" dirty="0" smtClean="0"/>
              <a:t>not</a:t>
            </a:r>
            <a:r>
              <a:rPr lang="en-US" sz="2400" dirty="0" smtClean="0"/>
              <a:t> occur</a:t>
            </a:r>
          </a:p>
          <a:p>
            <a:pPr lvl="1" eaLnBrk="1" hangingPunct="1">
              <a:lnSpc>
                <a:spcPct val="80000"/>
              </a:lnSpc>
            </a:pPr>
            <a:r>
              <a:rPr lang="en-US" sz="2400" dirty="0" smtClean="0"/>
              <a:t>The allele frequencies in a population will remain constant unless one or more factors cause the frequencies to change</a:t>
            </a:r>
          </a:p>
          <a:p>
            <a:pPr lvl="1" eaLnBrk="1" hangingPunct="1">
              <a:lnSpc>
                <a:spcPct val="80000"/>
              </a:lnSpc>
            </a:pPr>
            <a:r>
              <a:rPr lang="en-US" sz="2400" dirty="0" smtClean="0"/>
              <a:t>Requires five conditions to maintain genetic equilibrium from generation to generation:</a:t>
            </a:r>
          </a:p>
          <a:p>
            <a:pPr lvl="1" eaLnBrk="1" hangingPunct="1">
              <a:lnSpc>
                <a:spcPct val="80000"/>
              </a:lnSpc>
            </a:pPr>
            <a:r>
              <a:rPr lang="en-US" sz="2400" dirty="0" smtClean="0"/>
              <a:t>Random mating, population must be very large,  there can be no movement into or out of the population, no mutations and no natural selection</a:t>
            </a:r>
          </a:p>
          <a:p>
            <a:pPr lvl="1" eaLnBrk="1" hangingPunct="1">
              <a:lnSpc>
                <a:spcPct val="80000"/>
              </a:lnSpc>
            </a:pPr>
            <a:r>
              <a:rPr lang="en-US" sz="2400" dirty="0" smtClean="0"/>
              <a:t>If any of these conditions are not met, evolution will occur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t>Chapter 16- Evolution of Populations</a:t>
            </a:r>
          </a:p>
        </p:txBody>
      </p:sp>
      <p:sp>
        <p:nvSpPr>
          <p:cNvPr id="32771" name="Rectangle 3"/>
          <p:cNvSpPr>
            <a:spLocks noGrp="1" noChangeArrowheads="1"/>
          </p:cNvSpPr>
          <p:nvPr>
            <p:ph type="body" idx="1"/>
          </p:nvPr>
        </p:nvSpPr>
        <p:spPr/>
        <p:txBody>
          <a:bodyPr/>
          <a:lstStyle/>
          <a:p>
            <a:pPr eaLnBrk="1" hangingPunct="1">
              <a:lnSpc>
                <a:spcPct val="80000"/>
              </a:lnSpc>
            </a:pPr>
            <a:r>
              <a:rPr lang="en-US" sz="2400" dirty="0" smtClean="0"/>
              <a:t>III. 16-3 The Process of Speciation</a:t>
            </a:r>
          </a:p>
          <a:p>
            <a:pPr eaLnBrk="1" hangingPunct="1">
              <a:lnSpc>
                <a:spcPct val="80000"/>
              </a:lnSpc>
            </a:pPr>
            <a:r>
              <a:rPr lang="en-US" sz="2400" dirty="0" smtClean="0"/>
              <a:t>A. Definition-formation of a new species</a:t>
            </a:r>
          </a:p>
          <a:p>
            <a:pPr eaLnBrk="1" hangingPunct="1">
              <a:lnSpc>
                <a:spcPct val="80000"/>
              </a:lnSpc>
            </a:pPr>
            <a:r>
              <a:rPr lang="en-US" sz="2400" dirty="0" smtClean="0"/>
              <a:t>B. As new species evolve they become </a:t>
            </a:r>
            <a:r>
              <a:rPr lang="en-US" sz="2400" i="1" dirty="0" smtClean="0"/>
              <a:t>reproductively isolated</a:t>
            </a:r>
            <a:r>
              <a:rPr lang="en-US" sz="2400" dirty="0" smtClean="0"/>
              <a:t> from each other-the new and changed populations can’t mate. This is due to: </a:t>
            </a:r>
          </a:p>
          <a:p>
            <a:pPr lvl="1" eaLnBrk="1" hangingPunct="1">
              <a:lnSpc>
                <a:spcPct val="80000"/>
              </a:lnSpc>
            </a:pPr>
            <a:r>
              <a:rPr lang="en-US" sz="2800" dirty="0" smtClean="0"/>
              <a:t>Behavioral isolation-different courtship rules for example</a:t>
            </a:r>
          </a:p>
          <a:p>
            <a:pPr lvl="1" eaLnBrk="1" hangingPunct="1">
              <a:lnSpc>
                <a:spcPct val="80000"/>
              </a:lnSpc>
            </a:pPr>
            <a:r>
              <a:rPr lang="en-US" sz="2800" dirty="0" smtClean="0"/>
              <a:t>Geographic isolation-river or mountain range separates the two populations</a:t>
            </a:r>
          </a:p>
          <a:p>
            <a:pPr lvl="1" eaLnBrk="1" hangingPunct="1">
              <a:lnSpc>
                <a:spcPct val="80000"/>
              </a:lnSpc>
            </a:pPr>
            <a:r>
              <a:rPr lang="en-US" sz="2800" dirty="0" smtClean="0"/>
              <a:t>Temporal isolation-when the populations reproduce at different times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dirty="0" smtClean="0"/>
              <a:t>Chapter 16- Evolution of Populations</a:t>
            </a:r>
          </a:p>
        </p:txBody>
      </p:sp>
      <p:sp>
        <p:nvSpPr>
          <p:cNvPr id="33795" name="Rectangle 3"/>
          <p:cNvSpPr>
            <a:spLocks noGrp="1" noChangeArrowheads="1"/>
          </p:cNvSpPr>
          <p:nvPr>
            <p:ph type="body" idx="1"/>
          </p:nvPr>
        </p:nvSpPr>
        <p:spPr/>
        <p:txBody>
          <a:bodyPr/>
          <a:lstStyle/>
          <a:p>
            <a:pPr eaLnBrk="1" hangingPunct="1">
              <a:lnSpc>
                <a:spcPct val="80000"/>
              </a:lnSpc>
            </a:pPr>
            <a:r>
              <a:rPr lang="en-US" sz="1600" dirty="0" smtClean="0"/>
              <a:t>III. 16-3 The Process of Speciation</a:t>
            </a:r>
          </a:p>
          <a:p>
            <a:pPr eaLnBrk="1" hangingPunct="1">
              <a:lnSpc>
                <a:spcPct val="80000"/>
              </a:lnSpc>
            </a:pPr>
            <a:r>
              <a:rPr lang="en-US" sz="2400" dirty="0" smtClean="0"/>
              <a:t>C. Examples In nature of natural selection</a:t>
            </a:r>
          </a:p>
          <a:p>
            <a:pPr eaLnBrk="1" hangingPunct="1">
              <a:lnSpc>
                <a:spcPct val="80000"/>
              </a:lnSpc>
            </a:pPr>
            <a:r>
              <a:rPr lang="en-US" sz="2400" dirty="0" smtClean="0"/>
              <a:t>Beak size and shape of Galapagos finches-Variation existed, the selective pressure was the availability of food types. Beaks evolved to best get the available food in different regions of the  Galapagos Islands</a:t>
            </a:r>
          </a:p>
          <a:p>
            <a:pPr eaLnBrk="1" hangingPunct="1">
              <a:lnSpc>
                <a:spcPct val="80000"/>
              </a:lnSpc>
            </a:pPr>
            <a:endParaRPr lang="en-US"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5123" name="Rectangle 3"/>
          <p:cNvSpPr>
            <a:spLocks noGrp="1" noChangeArrowheads="1"/>
          </p:cNvSpPr>
          <p:nvPr>
            <p:ph type="body" idx="1"/>
          </p:nvPr>
        </p:nvSpPr>
        <p:spPr/>
        <p:txBody>
          <a:bodyPr/>
          <a:lstStyle/>
          <a:p>
            <a:pPr eaLnBrk="1" hangingPunct="1">
              <a:lnSpc>
                <a:spcPct val="90000"/>
              </a:lnSpc>
            </a:pPr>
            <a:r>
              <a:rPr lang="en-US" sz="1600" dirty="0" smtClean="0"/>
              <a:t>I. 15.1-Darwin’s Observations (continued)</a:t>
            </a:r>
          </a:p>
          <a:p>
            <a:pPr eaLnBrk="1" hangingPunct="1">
              <a:lnSpc>
                <a:spcPct val="90000"/>
              </a:lnSpc>
            </a:pPr>
            <a:r>
              <a:rPr lang="en-US" sz="2700" dirty="0" smtClean="0"/>
              <a:t>C. He observed</a:t>
            </a:r>
          </a:p>
          <a:p>
            <a:pPr lvl="1" eaLnBrk="1" hangingPunct="1">
              <a:lnSpc>
                <a:spcPct val="90000"/>
              </a:lnSpc>
            </a:pPr>
            <a:r>
              <a:rPr lang="en-US" sz="2200" dirty="0" smtClean="0"/>
              <a:t>Plants and animals seemed well adapted to their environment</a:t>
            </a:r>
          </a:p>
          <a:p>
            <a:pPr lvl="1" eaLnBrk="1" hangingPunct="1">
              <a:lnSpc>
                <a:spcPct val="90000"/>
              </a:lnSpc>
            </a:pPr>
            <a:r>
              <a:rPr lang="en-US" sz="2200" dirty="0" smtClean="0"/>
              <a:t>Plants and animals had many ways in which they survived and had offspring</a:t>
            </a:r>
          </a:p>
          <a:p>
            <a:pPr lvl="1" eaLnBrk="1" hangingPunct="1">
              <a:lnSpc>
                <a:spcPct val="90000"/>
              </a:lnSpc>
            </a:pPr>
            <a:r>
              <a:rPr lang="en-US" sz="2700" dirty="0" smtClean="0"/>
              <a:t>In some places no animals lived, and wondered why!</a:t>
            </a:r>
          </a:p>
          <a:p>
            <a:pPr lvl="1" eaLnBrk="1" hangingPunct="1">
              <a:lnSpc>
                <a:spcPct val="90000"/>
              </a:lnSpc>
            </a:pPr>
            <a:r>
              <a:rPr lang="en-US" sz="2700" dirty="0" smtClean="0"/>
              <a:t> Fossils that he found resembled organisms that were still alive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2228244" y="1828800"/>
            <a:ext cx="4763712" cy="4038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 Evolution of Populations</a:t>
            </a:r>
            <a:endParaRPr lang="en-US" dirty="0"/>
          </a:p>
        </p:txBody>
      </p:sp>
      <p:sp>
        <p:nvSpPr>
          <p:cNvPr id="3" name="Content Placeholder 2"/>
          <p:cNvSpPr>
            <a:spLocks noGrp="1"/>
          </p:cNvSpPr>
          <p:nvPr>
            <p:ph idx="1"/>
          </p:nvPr>
        </p:nvSpPr>
        <p:spPr/>
        <p:txBody>
          <a:bodyPr/>
          <a:lstStyle/>
          <a:p>
            <a:pPr eaLnBrk="1" hangingPunct="1">
              <a:lnSpc>
                <a:spcPct val="80000"/>
              </a:lnSpc>
            </a:pPr>
            <a:r>
              <a:rPr lang="en-US" sz="2400" dirty="0" smtClean="0"/>
              <a:t>III. 16-3 The Process of Speciation</a:t>
            </a:r>
          </a:p>
          <a:p>
            <a:pPr eaLnBrk="1" hangingPunct="1">
              <a:lnSpc>
                <a:spcPct val="80000"/>
              </a:lnSpc>
            </a:pPr>
            <a:r>
              <a:rPr lang="en-US" sz="2400" dirty="0" smtClean="0"/>
              <a:t>Speciation occurred by</a:t>
            </a:r>
            <a:r>
              <a:rPr lang="en-US" sz="2800" dirty="0" smtClean="0"/>
              <a:t> </a:t>
            </a:r>
          </a:p>
          <a:p>
            <a:pPr lvl="1" eaLnBrk="1" hangingPunct="1">
              <a:lnSpc>
                <a:spcPct val="80000"/>
              </a:lnSpc>
            </a:pPr>
            <a:r>
              <a:rPr lang="en-US" sz="2400" dirty="0" smtClean="0"/>
              <a:t>the founding of a new population</a:t>
            </a:r>
          </a:p>
          <a:p>
            <a:pPr lvl="1" eaLnBrk="1" hangingPunct="1">
              <a:lnSpc>
                <a:spcPct val="80000"/>
              </a:lnSpc>
            </a:pPr>
            <a:r>
              <a:rPr lang="en-US" sz="2400" dirty="0" smtClean="0"/>
              <a:t>geographic isolation</a:t>
            </a:r>
          </a:p>
          <a:p>
            <a:pPr lvl="1" eaLnBrk="1" hangingPunct="1">
              <a:lnSpc>
                <a:spcPct val="80000"/>
              </a:lnSpc>
            </a:pPr>
            <a:r>
              <a:rPr lang="en-US" sz="2400" dirty="0" smtClean="0"/>
              <a:t>changes in the new population’s gene pool</a:t>
            </a:r>
          </a:p>
          <a:p>
            <a:pPr lvl="1" eaLnBrk="1" hangingPunct="1">
              <a:lnSpc>
                <a:spcPct val="80000"/>
              </a:lnSpc>
            </a:pPr>
            <a:r>
              <a:rPr lang="en-US" sz="2400" dirty="0" smtClean="0"/>
              <a:t>reproductive isolation</a:t>
            </a:r>
          </a:p>
          <a:p>
            <a:pPr lvl="1" eaLnBrk="1" hangingPunct="1">
              <a:lnSpc>
                <a:spcPct val="80000"/>
              </a:lnSpc>
            </a:pPr>
            <a:r>
              <a:rPr lang="en-US" sz="2400" dirty="0" smtClean="0"/>
              <a:t>ecological competition</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US" sz="4800" smtClean="0"/>
              <a:t>Examples In nature of natural selection</a:t>
            </a:r>
          </a:p>
        </p:txBody>
      </p:sp>
      <p:pic>
        <p:nvPicPr>
          <p:cNvPr id="34819" name="Picture 5"/>
          <p:cNvPicPr>
            <a:picLocks noChangeAspect="1" noChangeArrowheads="1"/>
          </p:cNvPicPr>
          <p:nvPr/>
        </p:nvPicPr>
        <p:blipFill>
          <a:blip r:embed="rId2" cstate="print"/>
          <a:srcRect/>
          <a:stretch>
            <a:fillRect/>
          </a:stretch>
        </p:blipFill>
        <p:spPr bwMode="auto">
          <a:xfrm>
            <a:off x="1676400" y="1905000"/>
            <a:ext cx="5243513" cy="393541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Chapter 17-The History of Life</a:t>
            </a:r>
          </a:p>
        </p:txBody>
      </p:sp>
      <p:sp>
        <p:nvSpPr>
          <p:cNvPr id="35843" name="Rectangle 3"/>
          <p:cNvSpPr>
            <a:spLocks noGrp="1" noChangeArrowheads="1"/>
          </p:cNvSpPr>
          <p:nvPr>
            <p:ph type="body" idx="1"/>
          </p:nvPr>
        </p:nvSpPr>
        <p:spPr/>
        <p:txBody>
          <a:bodyPr/>
          <a:lstStyle/>
          <a:p>
            <a:pPr eaLnBrk="1" hangingPunct="1"/>
            <a:r>
              <a:rPr lang="en-US" smtClean="0"/>
              <a:t>The Fossil Record</a:t>
            </a:r>
          </a:p>
          <a:p>
            <a:pPr eaLnBrk="1" hangingPunct="1"/>
            <a:r>
              <a:rPr lang="en-US" smtClean="0"/>
              <a:t>Earth’s Early History</a:t>
            </a:r>
          </a:p>
          <a:p>
            <a:pPr eaLnBrk="1" hangingPunct="1"/>
            <a:r>
              <a:rPr lang="en-US" smtClean="0"/>
              <a:t>Evolution of Multicellular Life</a:t>
            </a:r>
          </a:p>
          <a:p>
            <a:pPr eaLnBrk="1" hangingPunct="1"/>
            <a:r>
              <a:rPr lang="en-US" smtClean="0"/>
              <a:t>Patterns of Evolution</a:t>
            </a:r>
          </a:p>
          <a:p>
            <a:pPr eaLnBrk="1" hangingPunct="1">
              <a:buFont typeface="Wingdings" pitchFamily="2" charset="2"/>
              <a:buNone/>
            </a:pPr>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Chapter 17-The History of Life</a:t>
            </a:r>
          </a:p>
        </p:txBody>
      </p:sp>
      <p:sp>
        <p:nvSpPr>
          <p:cNvPr id="36867" name="Rectangle 3"/>
          <p:cNvSpPr>
            <a:spLocks noGrp="1" noChangeArrowheads="1"/>
          </p:cNvSpPr>
          <p:nvPr>
            <p:ph type="body" idx="1"/>
          </p:nvPr>
        </p:nvSpPr>
        <p:spPr/>
        <p:txBody>
          <a:bodyPr/>
          <a:lstStyle/>
          <a:p>
            <a:pPr eaLnBrk="1" hangingPunct="1"/>
            <a:r>
              <a:rPr lang="en-US" sz="2700" dirty="0" smtClean="0"/>
              <a:t>I. 17-1 The Fossil Record</a:t>
            </a:r>
          </a:p>
          <a:p>
            <a:pPr eaLnBrk="1" hangingPunct="1"/>
            <a:r>
              <a:rPr lang="en-US" sz="2700" dirty="0" smtClean="0"/>
              <a:t>A. Shows how different groups of organisms have changed over time</a:t>
            </a:r>
          </a:p>
          <a:p>
            <a:pPr eaLnBrk="1" hangingPunct="1"/>
            <a:r>
              <a:rPr lang="en-US" sz="2700" dirty="0" smtClean="0"/>
              <a:t>B. Certain fossils are found only in rocks from a certain age</a:t>
            </a:r>
          </a:p>
          <a:p>
            <a:pPr eaLnBrk="1" hangingPunct="1"/>
            <a:r>
              <a:rPr lang="en-US" sz="2700" dirty="0" smtClean="0"/>
              <a:t>C. More than 99% of all the species that have ever lived are extinct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Chapter 17-The History of Life</a:t>
            </a:r>
          </a:p>
        </p:txBody>
      </p:sp>
      <p:sp>
        <p:nvSpPr>
          <p:cNvPr id="37891" name="Rectangle 3"/>
          <p:cNvSpPr>
            <a:spLocks noGrp="1" noChangeArrowheads="1"/>
          </p:cNvSpPr>
          <p:nvPr>
            <p:ph type="body" idx="1"/>
          </p:nvPr>
        </p:nvSpPr>
        <p:spPr/>
        <p:txBody>
          <a:bodyPr/>
          <a:lstStyle/>
          <a:p>
            <a:pPr eaLnBrk="1" hangingPunct="1"/>
            <a:r>
              <a:rPr lang="en-US" smtClean="0"/>
              <a:t>I. 17-1 The Fossil Record</a:t>
            </a:r>
          </a:p>
          <a:p>
            <a:pPr eaLnBrk="1" hangingPunct="1"/>
            <a:r>
              <a:rPr lang="en-US" smtClean="0"/>
              <a:t>D. Most organisms die without leaving a fossil behind.</a:t>
            </a:r>
          </a:p>
          <a:p>
            <a:pPr lvl="1" eaLnBrk="1" hangingPunct="1"/>
            <a:r>
              <a:rPr lang="en-US" smtClean="0"/>
              <a:t>Most fossils form in sedimentary rock (sand, clay in river or lake beds) and are exposed and weathered by wind and heat</a:t>
            </a:r>
          </a:p>
          <a:p>
            <a:pPr lvl="1" eaLnBrk="1" hangingPunct="1"/>
            <a:r>
              <a:rPr lang="en-US" smtClean="0"/>
              <a:t>Many do not survive or are fragmented and not intact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Chapter 17-The History of Life</a:t>
            </a:r>
          </a:p>
        </p:txBody>
      </p:sp>
      <p:sp>
        <p:nvSpPr>
          <p:cNvPr id="38915" name="Rectangle 3"/>
          <p:cNvSpPr>
            <a:spLocks noGrp="1" noChangeArrowheads="1"/>
          </p:cNvSpPr>
          <p:nvPr>
            <p:ph type="body" idx="1"/>
          </p:nvPr>
        </p:nvSpPr>
        <p:spPr>
          <a:xfrm>
            <a:off x="609600" y="1752600"/>
            <a:ext cx="4495800" cy="4038600"/>
          </a:xfrm>
        </p:spPr>
        <p:txBody>
          <a:bodyPr/>
          <a:lstStyle/>
          <a:p>
            <a:pPr eaLnBrk="1" hangingPunct="1">
              <a:lnSpc>
                <a:spcPct val="90000"/>
              </a:lnSpc>
            </a:pPr>
            <a:r>
              <a:rPr lang="en-US" sz="2400" dirty="0" smtClean="0"/>
              <a:t>I. 17-1 The Fossil Record</a:t>
            </a:r>
          </a:p>
          <a:p>
            <a:pPr eaLnBrk="1" hangingPunct="1">
              <a:lnSpc>
                <a:spcPct val="90000"/>
              </a:lnSpc>
            </a:pPr>
            <a:r>
              <a:rPr lang="en-US" sz="2400" dirty="0" smtClean="0"/>
              <a:t>E. Forces in the earth lift up and expose the rock layers containing the fossil</a:t>
            </a:r>
          </a:p>
          <a:p>
            <a:pPr eaLnBrk="1" hangingPunct="1">
              <a:lnSpc>
                <a:spcPct val="90000"/>
              </a:lnSpc>
            </a:pPr>
            <a:r>
              <a:rPr lang="en-US" sz="2400" dirty="0" smtClean="0"/>
              <a:t>F. Relative dating-the age of the fossil is determined by comparing in placement with that of other fossils in other layers</a:t>
            </a:r>
          </a:p>
          <a:p>
            <a:pPr lvl="1" eaLnBrk="1" hangingPunct="1">
              <a:lnSpc>
                <a:spcPct val="90000"/>
              </a:lnSpc>
            </a:pPr>
            <a:r>
              <a:rPr lang="en-US" sz="2400" dirty="0" smtClean="0"/>
              <a:t>Index fossils (reference fossils) may be used</a:t>
            </a:r>
          </a:p>
        </p:txBody>
      </p:sp>
      <p:pic>
        <p:nvPicPr>
          <p:cNvPr id="4" name="Picture 5"/>
          <p:cNvPicPr>
            <a:picLocks noChangeAspect="1" noChangeArrowheads="1"/>
          </p:cNvPicPr>
          <p:nvPr/>
        </p:nvPicPr>
        <p:blipFill>
          <a:blip r:embed="rId2" cstate="print"/>
          <a:srcRect/>
          <a:stretch>
            <a:fillRect/>
          </a:stretch>
        </p:blipFill>
        <p:spPr bwMode="auto">
          <a:xfrm>
            <a:off x="5562600" y="1752600"/>
            <a:ext cx="3048000" cy="38004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Chapter 17-The History of Life</a:t>
            </a:r>
          </a:p>
        </p:txBody>
      </p:sp>
      <p:sp>
        <p:nvSpPr>
          <p:cNvPr id="40963" name="Rectangle 3"/>
          <p:cNvSpPr>
            <a:spLocks noGrp="1" noChangeArrowheads="1"/>
          </p:cNvSpPr>
          <p:nvPr>
            <p:ph type="body" idx="1"/>
          </p:nvPr>
        </p:nvSpPr>
        <p:spPr>
          <a:xfrm>
            <a:off x="533400" y="1828800"/>
            <a:ext cx="5638800" cy="4038600"/>
          </a:xfrm>
        </p:spPr>
        <p:txBody>
          <a:bodyPr/>
          <a:lstStyle/>
          <a:p>
            <a:pPr eaLnBrk="1" hangingPunct="1">
              <a:lnSpc>
                <a:spcPct val="90000"/>
              </a:lnSpc>
            </a:pPr>
            <a:r>
              <a:rPr lang="en-US" sz="2000" dirty="0" smtClean="0"/>
              <a:t>I. 17-1 The Fossil Record </a:t>
            </a:r>
          </a:p>
          <a:p>
            <a:pPr eaLnBrk="1" hangingPunct="1">
              <a:lnSpc>
                <a:spcPct val="90000"/>
              </a:lnSpc>
            </a:pPr>
            <a:r>
              <a:rPr lang="en-US" sz="2000" dirty="0" smtClean="0"/>
              <a:t>G. Radioactive dating </a:t>
            </a:r>
          </a:p>
          <a:p>
            <a:pPr lvl="1" eaLnBrk="1" hangingPunct="1">
              <a:lnSpc>
                <a:spcPct val="90000"/>
              </a:lnSpc>
            </a:pPr>
            <a:r>
              <a:rPr lang="en-US" sz="2000" dirty="0" smtClean="0"/>
              <a:t>uses the half-life of a radioactive form of an element to determine the age of the fossil</a:t>
            </a:r>
          </a:p>
          <a:p>
            <a:pPr lvl="1" eaLnBrk="1" hangingPunct="1">
              <a:lnSpc>
                <a:spcPct val="90000"/>
              </a:lnSpc>
            </a:pPr>
            <a:r>
              <a:rPr lang="en-US" sz="2000" dirty="0" smtClean="0"/>
              <a:t>In nature there are several forms of carbon-isotopes</a:t>
            </a:r>
          </a:p>
          <a:p>
            <a:pPr lvl="1" eaLnBrk="1" hangingPunct="1">
              <a:lnSpc>
                <a:spcPct val="90000"/>
              </a:lnSpc>
            </a:pPr>
            <a:r>
              <a:rPr lang="en-US" sz="2000" dirty="0" smtClean="0"/>
              <a:t>Matter is a mixture of these isotopes. </a:t>
            </a:r>
          </a:p>
          <a:p>
            <a:pPr lvl="1" eaLnBrk="1" hangingPunct="1">
              <a:lnSpc>
                <a:spcPct val="90000"/>
              </a:lnSpc>
            </a:pPr>
            <a:r>
              <a:rPr lang="en-US" sz="2000" dirty="0" smtClean="0"/>
              <a:t>C-14 is radioactive, and decays into C-12. </a:t>
            </a:r>
          </a:p>
          <a:p>
            <a:pPr eaLnBrk="1" hangingPunct="1">
              <a:lnSpc>
                <a:spcPct val="90000"/>
              </a:lnSpc>
            </a:pPr>
            <a:endParaRPr lang="en-US" sz="2000" dirty="0" smtClean="0"/>
          </a:p>
        </p:txBody>
      </p:sp>
      <p:pic>
        <p:nvPicPr>
          <p:cNvPr id="4" name="Picture 5"/>
          <p:cNvPicPr>
            <a:picLocks noChangeAspect="1" noChangeArrowheads="1"/>
          </p:cNvPicPr>
          <p:nvPr/>
        </p:nvPicPr>
        <p:blipFill>
          <a:blip r:embed="rId2" cstate="print"/>
          <a:srcRect/>
          <a:stretch>
            <a:fillRect/>
          </a:stretch>
        </p:blipFill>
        <p:spPr bwMode="auto">
          <a:xfrm>
            <a:off x="6172200" y="1676400"/>
            <a:ext cx="2752725" cy="4305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mtClean="0"/>
              <a:t>Radiometric Dating: C-14 dating</a:t>
            </a:r>
          </a:p>
        </p:txBody>
      </p:sp>
      <p:sp>
        <p:nvSpPr>
          <p:cNvPr id="5" name="Content Placeholder 4"/>
          <p:cNvSpPr>
            <a:spLocks noGrp="1"/>
          </p:cNvSpPr>
          <p:nvPr>
            <p:ph idx="1"/>
          </p:nvPr>
        </p:nvSpPr>
        <p:spPr>
          <a:xfrm>
            <a:off x="533400" y="1828800"/>
            <a:ext cx="3200400" cy="4038600"/>
          </a:xfrm>
        </p:spPr>
        <p:txBody>
          <a:bodyPr/>
          <a:lstStyle/>
          <a:p>
            <a:pPr lvl="1" eaLnBrk="1" hangingPunct="1">
              <a:lnSpc>
                <a:spcPct val="90000"/>
              </a:lnSpc>
            </a:pPr>
            <a:r>
              <a:rPr lang="en-US" sz="2000" dirty="0" smtClean="0"/>
              <a:t>The time it takes for half of the starting material’s C-14 to decay is called the half life. </a:t>
            </a:r>
          </a:p>
          <a:p>
            <a:pPr lvl="1" eaLnBrk="1" hangingPunct="1">
              <a:lnSpc>
                <a:spcPct val="90000"/>
              </a:lnSpc>
            </a:pPr>
            <a:r>
              <a:rPr lang="en-US" sz="2000" dirty="0" smtClean="0"/>
              <a:t>The other form of carbon, C-12, does not decay. </a:t>
            </a:r>
          </a:p>
          <a:p>
            <a:pPr lvl="1" eaLnBrk="1" hangingPunct="1">
              <a:lnSpc>
                <a:spcPct val="90000"/>
              </a:lnSpc>
            </a:pPr>
            <a:r>
              <a:rPr lang="en-US" sz="2000" dirty="0" smtClean="0"/>
              <a:t>By comparing the amount of C-14 to the amount of C-12, scientists can calculate the age of the fossil</a:t>
            </a:r>
          </a:p>
          <a:p>
            <a:endParaRPr lang="en-US" dirty="0"/>
          </a:p>
        </p:txBody>
      </p:sp>
      <p:pic>
        <p:nvPicPr>
          <p:cNvPr id="41988" name="Picture 8"/>
          <p:cNvPicPr>
            <a:picLocks noChangeAspect="1" noChangeArrowheads="1"/>
          </p:cNvPicPr>
          <p:nvPr/>
        </p:nvPicPr>
        <p:blipFill>
          <a:blip r:embed="rId2" cstate="print"/>
          <a:srcRect/>
          <a:stretch>
            <a:fillRect/>
          </a:stretch>
        </p:blipFill>
        <p:spPr bwMode="auto">
          <a:xfrm>
            <a:off x="3733800" y="1905000"/>
            <a:ext cx="5086350" cy="35623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Chapter 17-The History of Life</a:t>
            </a:r>
          </a:p>
        </p:txBody>
      </p:sp>
      <p:sp>
        <p:nvSpPr>
          <p:cNvPr id="43011" name="Rectangle 3"/>
          <p:cNvSpPr>
            <a:spLocks noGrp="1" noChangeArrowheads="1"/>
          </p:cNvSpPr>
          <p:nvPr>
            <p:ph type="body" idx="1"/>
          </p:nvPr>
        </p:nvSpPr>
        <p:spPr/>
        <p:txBody>
          <a:bodyPr/>
          <a:lstStyle/>
          <a:p>
            <a:pPr eaLnBrk="1" hangingPunct="1"/>
            <a:r>
              <a:rPr lang="en-US" sz="2900" smtClean="0"/>
              <a:t>I. 17-1 The Fossil Record </a:t>
            </a:r>
          </a:p>
          <a:p>
            <a:pPr eaLnBrk="1" hangingPunct="1"/>
            <a:r>
              <a:rPr lang="en-US" sz="2900" smtClean="0"/>
              <a:t>H. Geologic time scale-divisions represent evolutionary time-Eras</a:t>
            </a:r>
          </a:p>
          <a:p>
            <a:pPr lvl="1" eaLnBrk="1" hangingPunct="1"/>
            <a:r>
              <a:rPr lang="en-US" sz="2400" smtClean="0"/>
              <a:t>Precambrian (650-544 mya, 90% of the earth’s history)</a:t>
            </a:r>
          </a:p>
          <a:p>
            <a:pPr lvl="1" eaLnBrk="1" hangingPunct="1"/>
            <a:r>
              <a:rPr lang="en-US" sz="2400" smtClean="0"/>
              <a:t>Paleozoic (544-245 mya), Mesozoic (245-65 mya) and Centozoic (6.5mya-present)</a:t>
            </a:r>
          </a:p>
          <a:p>
            <a:pPr lvl="1" eaLnBrk="1" hangingPunct="1">
              <a:buFont typeface="Wingdings" pitchFamily="2" charset="2"/>
              <a:buNone/>
            </a:pPr>
            <a:r>
              <a:rPr lang="en-US" sz="2400" smtClean="0"/>
              <a:t>Eras are divided into periods (Ex. Mesozoic is divided into Triassic, Jurrasic and Cretaceous)</a:t>
            </a:r>
          </a:p>
          <a:p>
            <a:pPr lvl="1" eaLnBrk="1" hangingPunct="1"/>
            <a:endParaRPr lang="en-US" sz="2400" smtClean="0"/>
          </a:p>
          <a:p>
            <a:pPr eaLnBrk="1" hangingPunct="1"/>
            <a:endParaRPr lang="en-US" sz="27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6147" name="Rectangle 3"/>
          <p:cNvSpPr>
            <a:spLocks noGrp="1" noChangeArrowheads="1"/>
          </p:cNvSpPr>
          <p:nvPr>
            <p:ph type="body" idx="1"/>
          </p:nvPr>
        </p:nvSpPr>
        <p:spPr/>
        <p:txBody>
          <a:bodyPr/>
          <a:lstStyle/>
          <a:p>
            <a:pPr eaLnBrk="1" hangingPunct="1"/>
            <a:r>
              <a:rPr lang="en-US" dirty="0" smtClean="0"/>
              <a:t>II. 15.2-Ideas That Shaped Darwin’s Thinking</a:t>
            </a:r>
          </a:p>
          <a:p>
            <a:pPr eaLnBrk="1" hangingPunct="1"/>
            <a:r>
              <a:rPr lang="en-US" dirty="0" smtClean="0"/>
              <a:t>A. During his time, science was advancing and new ideas were being developed all the time. People still thought that most forms of life had been created only a couple thousand years before and had not changed since creation</a:t>
            </a:r>
          </a:p>
          <a:p>
            <a:pPr eaLnBrk="1" hangingPunct="1"/>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Chapter 17-The History of Life</a:t>
            </a:r>
          </a:p>
        </p:txBody>
      </p:sp>
      <p:sp>
        <p:nvSpPr>
          <p:cNvPr id="44035" name="Rectangle 3"/>
          <p:cNvSpPr>
            <a:spLocks noGrp="1" noChangeArrowheads="1"/>
          </p:cNvSpPr>
          <p:nvPr>
            <p:ph type="body" idx="1"/>
          </p:nvPr>
        </p:nvSpPr>
        <p:spPr>
          <a:xfrm>
            <a:off x="533400" y="1600200"/>
            <a:ext cx="3657600" cy="4038600"/>
          </a:xfrm>
        </p:spPr>
        <p:txBody>
          <a:bodyPr/>
          <a:lstStyle/>
          <a:p>
            <a:pPr eaLnBrk="1" hangingPunct="1">
              <a:lnSpc>
                <a:spcPct val="80000"/>
              </a:lnSpc>
            </a:pPr>
            <a:r>
              <a:rPr lang="en-US" sz="2000" dirty="0" smtClean="0"/>
              <a:t>II. 17-2 Earth’s Early History</a:t>
            </a:r>
          </a:p>
          <a:p>
            <a:pPr eaLnBrk="1" hangingPunct="1">
              <a:lnSpc>
                <a:spcPct val="80000"/>
              </a:lnSpc>
            </a:pPr>
            <a:r>
              <a:rPr lang="en-US" sz="2000" dirty="0" smtClean="0"/>
              <a:t>A. Earth’s early atmosphere probably contained hydrogen cyanide, carbon dioxide, carbon monoxide, nitrogen, hydrogen sulfide and water</a:t>
            </a:r>
          </a:p>
          <a:p>
            <a:pPr eaLnBrk="1" hangingPunct="1">
              <a:lnSpc>
                <a:spcPct val="80000"/>
              </a:lnSpc>
            </a:pPr>
            <a:r>
              <a:rPr lang="en-US" sz="2000" dirty="0" smtClean="0"/>
              <a:t>B. Since the 1950’s, scientists have showed that when the molecules present on earth at that time are placed in a sealed container and electrical current is passed through, amino acids and molecules used to make RNA and </a:t>
            </a:r>
            <a:r>
              <a:rPr lang="en-US" sz="2000" dirty="0" err="1" smtClean="0"/>
              <a:t>proteinoids</a:t>
            </a:r>
            <a:r>
              <a:rPr lang="en-US" sz="2000" dirty="0" smtClean="0"/>
              <a:t> form</a:t>
            </a:r>
          </a:p>
        </p:txBody>
      </p:sp>
      <p:pic>
        <p:nvPicPr>
          <p:cNvPr id="4" name="Picture 7"/>
          <p:cNvPicPr>
            <a:picLocks noChangeAspect="1" noChangeArrowheads="1"/>
          </p:cNvPicPr>
          <p:nvPr/>
        </p:nvPicPr>
        <p:blipFill>
          <a:blip r:embed="rId2" cstate="print"/>
          <a:srcRect/>
          <a:stretch>
            <a:fillRect/>
          </a:stretch>
        </p:blipFill>
        <p:spPr bwMode="auto">
          <a:xfrm>
            <a:off x="4724400" y="1981200"/>
            <a:ext cx="3400425"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sz="4000" smtClean="0"/>
              <a:t>Formation of the first organic (carbon/hydrogen-based) molecules</a:t>
            </a:r>
          </a:p>
        </p:txBody>
      </p:sp>
      <p:pic>
        <p:nvPicPr>
          <p:cNvPr id="46083" name="Picture 5"/>
          <p:cNvPicPr>
            <a:picLocks noChangeAspect="1" noChangeArrowheads="1"/>
          </p:cNvPicPr>
          <p:nvPr/>
        </p:nvPicPr>
        <p:blipFill>
          <a:blip r:embed="rId2" cstate="print"/>
          <a:srcRect/>
          <a:stretch>
            <a:fillRect/>
          </a:stretch>
        </p:blipFill>
        <p:spPr bwMode="auto">
          <a:xfrm>
            <a:off x="2057400" y="1752600"/>
            <a:ext cx="4402138"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Chapter 17-The History of Life</a:t>
            </a:r>
          </a:p>
        </p:txBody>
      </p:sp>
      <p:sp>
        <p:nvSpPr>
          <p:cNvPr id="47107" name="Rectangle 3"/>
          <p:cNvSpPr>
            <a:spLocks noGrp="1" noChangeArrowheads="1"/>
          </p:cNvSpPr>
          <p:nvPr>
            <p:ph type="body" idx="1"/>
          </p:nvPr>
        </p:nvSpPr>
        <p:spPr/>
        <p:txBody>
          <a:bodyPr/>
          <a:lstStyle/>
          <a:p>
            <a:pPr eaLnBrk="1" hangingPunct="1">
              <a:lnSpc>
                <a:spcPct val="90000"/>
              </a:lnSpc>
            </a:pPr>
            <a:r>
              <a:rPr lang="en-US" sz="2400" dirty="0" smtClean="0"/>
              <a:t>II. 17-2 Earth’s Early History</a:t>
            </a:r>
          </a:p>
          <a:p>
            <a:pPr eaLnBrk="1" hangingPunct="1">
              <a:lnSpc>
                <a:spcPct val="90000"/>
              </a:lnSpc>
            </a:pPr>
            <a:r>
              <a:rPr lang="en-US" sz="2400" dirty="0" smtClean="0"/>
              <a:t>C. RNA probably evolved first, then DNA </a:t>
            </a:r>
          </a:p>
          <a:p>
            <a:pPr lvl="1" eaLnBrk="1" hangingPunct="1">
              <a:lnSpc>
                <a:spcPct val="90000"/>
              </a:lnSpc>
            </a:pPr>
            <a:r>
              <a:rPr lang="en-US" sz="2400" dirty="0" smtClean="0"/>
              <a:t>RNA can act as an enzyme and replicate itself</a:t>
            </a:r>
          </a:p>
          <a:p>
            <a:pPr lvl="1" eaLnBrk="1" hangingPunct="1">
              <a:lnSpc>
                <a:spcPct val="90000"/>
              </a:lnSpc>
            </a:pPr>
            <a:r>
              <a:rPr lang="en-US" sz="2400" dirty="0" smtClean="0"/>
              <a:t>DNA is more stable than RNA </a:t>
            </a:r>
          </a:p>
          <a:p>
            <a:pPr eaLnBrk="1" hangingPunct="1">
              <a:lnSpc>
                <a:spcPct val="90000"/>
              </a:lnSpc>
            </a:pPr>
            <a:r>
              <a:rPr lang="en-US" sz="2400" dirty="0" smtClean="0"/>
              <a:t>D. Single celled prokaryotic organisms formed from microspheres of </a:t>
            </a:r>
            <a:r>
              <a:rPr lang="en-US" sz="2400" dirty="0" err="1" smtClean="0"/>
              <a:t>proteinoids</a:t>
            </a:r>
            <a:r>
              <a:rPr lang="en-US" sz="2400" dirty="0" smtClean="0"/>
              <a:t> and RNA and started producing oxygen</a:t>
            </a:r>
          </a:p>
          <a:p>
            <a:pPr eaLnBrk="1" hangingPunct="1">
              <a:lnSpc>
                <a:spcPct val="90000"/>
              </a:lnSpc>
            </a:pPr>
            <a:r>
              <a:rPr lang="en-US" sz="2400" dirty="0" smtClean="0"/>
              <a:t>E. Eventually the atmosphere contained enough oxygen that some species died off, and others developed more efficient ways of using oxygen for respiration to produce energy</a:t>
            </a:r>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RNA World</a:t>
            </a:r>
          </a:p>
        </p:txBody>
      </p:sp>
      <p:pic>
        <p:nvPicPr>
          <p:cNvPr id="48131" name="Picture 5"/>
          <p:cNvPicPr>
            <a:picLocks noChangeAspect="1" noChangeArrowheads="1"/>
          </p:cNvPicPr>
          <p:nvPr/>
        </p:nvPicPr>
        <p:blipFill>
          <a:blip r:embed="rId2" cstate="print">
            <a:lum bright="52000" contrast="47000"/>
          </a:blip>
          <a:stretch>
            <a:fillRect/>
          </a:stretch>
        </p:blipFill>
        <p:spPr bwMode="auto">
          <a:xfrm>
            <a:off x="457200" y="2057400"/>
            <a:ext cx="3142857" cy="2952381"/>
          </a:xfrm>
          <a:prstGeom prst="rect">
            <a:avLst/>
          </a:prstGeom>
          <a:noFill/>
          <a:ln>
            <a:noFill/>
          </a:ln>
        </p:spPr>
      </p:pic>
      <p:pic>
        <p:nvPicPr>
          <p:cNvPr id="48132" name="Picture 6"/>
          <p:cNvPicPr>
            <a:picLocks noChangeAspect="1" noChangeArrowheads="1"/>
          </p:cNvPicPr>
          <p:nvPr/>
        </p:nvPicPr>
        <p:blipFill>
          <a:blip r:embed="rId3" cstate="print"/>
          <a:srcRect/>
          <a:stretch>
            <a:fillRect/>
          </a:stretch>
        </p:blipFill>
        <p:spPr bwMode="auto">
          <a:xfrm>
            <a:off x="5410200" y="762000"/>
            <a:ext cx="244346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Chapter 17-The History of Life</a:t>
            </a:r>
          </a:p>
        </p:txBody>
      </p:sp>
      <p:sp>
        <p:nvSpPr>
          <p:cNvPr id="49155" name="Rectangle 3"/>
          <p:cNvSpPr>
            <a:spLocks noGrp="1" noChangeArrowheads="1"/>
          </p:cNvSpPr>
          <p:nvPr>
            <p:ph type="body" idx="1"/>
          </p:nvPr>
        </p:nvSpPr>
        <p:spPr/>
        <p:txBody>
          <a:bodyPr/>
          <a:lstStyle/>
          <a:p>
            <a:pPr eaLnBrk="1" hangingPunct="1"/>
            <a:r>
              <a:rPr lang="en-US" sz="3200" dirty="0" smtClean="0"/>
              <a:t>II. 17-2 Earth’s Early History</a:t>
            </a:r>
          </a:p>
          <a:p>
            <a:pPr eaLnBrk="1" hangingPunct="1"/>
            <a:r>
              <a:rPr lang="en-US" sz="3200" dirty="0" smtClean="0"/>
              <a:t>F. Small prokaryotes started living inside larger ones and this led to the evolution of eukaryotic cells</a:t>
            </a:r>
          </a:p>
          <a:p>
            <a:pPr lvl="1" eaLnBrk="1" hangingPunct="1"/>
            <a:r>
              <a:rPr lang="en-US" sz="2700" dirty="0" smtClean="0"/>
              <a:t>Called </a:t>
            </a:r>
            <a:r>
              <a:rPr lang="en-US" sz="2700" b="1" dirty="0" err="1" smtClean="0"/>
              <a:t>endosymbiotic</a:t>
            </a:r>
            <a:r>
              <a:rPr lang="en-US" sz="2700" b="1" dirty="0" smtClean="0"/>
              <a:t> theory</a:t>
            </a:r>
            <a:endParaRPr lang="en-US" sz="2700" dirty="0" smtClean="0"/>
          </a:p>
          <a:p>
            <a:pPr lvl="1" eaLnBrk="1" hangingPunct="1"/>
            <a:r>
              <a:rPr lang="en-US" sz="2700" dirty="0" smtClean="0"/>
              <a:t>eukaryotic cells arose from living communities formed by prokaryotic organisms</a:t>
            </a:r>
          </a:p>
          <a:p>
            <a:pPr eaLnBrk="1" hangingPunct="1"/>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smtClean="0"/>
              <a:t>Endosymbiotic Theory</a:t>
            </a:r>
          </a:p>
        </p:txBody>
      </p:sp>
      <p:pic>
        <p:nvPicPr>
          <p:cNvPr id="50179" name="Picture 5"/>
          <p:cNvPicPr>
            <a:picLocks noChangeAspect="1" noChangeArrowheads="1"/>
          </p:cNvPicPr>
          <p:nvPr/>
        </p:nvPicPr>
        <p:blipFill>
          <a:blip r:embed="rId2" cstate="print"/>
          <a:srcRect/>
          <a:stretch>
            <a:fillRect/>
          </a:stretch>
        </p:blipFill>
        <p:spPr bwMode="auto">
          <a:xfrm>
            <a:off x="1828800" y="2209800"/>
            <a:ext cx="47625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Chapter 17-The History of Life</a:t>
            </a:r>
          </a:p>
        </p:txBody>
      </p:sp>
      <p:sp>
        <p:nvSpPr>
          <p:cNvPr id="51203" name="Rectangle 3"/>
          <p:cNvSpPr>
            <a:spLocks noGrp="1" noChangeArrowheads="1"/>
          </p:cNvSpPr>
          <p:nvPr>
            <p:ph type="body" idx="1"/>
          </p:nvPr>
        </p:nvSpPr>
        <p:spPr/>
        <p:txBody>
          <a:bodyPr/>
          <a:lstStyle/>
          <a:p>
            <a:pPr eaLnBrk="1" hangingPunct="1">
              <a:lnSpc>
                <a:spcPct val="90000"/>
              </a:lnSpc>
            </a:pPr>
            <a:r>
              <a:rPr lang="en-US" sz="2800" dirty="0" smtClean="0"/>
              <a:t>II. 17-2 Earth’s Early History</a:t>
            </a:r>
          </a:p>
          <a:p>
            <a:pPr eaLnBrk="1" hangingPunct="1">
              <a:lnSpc>
                <a:spcPct val="90000"/>
              </a:lnSpc>
            </a:pPr>
            <a:r>
              <a:rPr lang="en-US" sz="2800" dirty="0" smtClean="0"/>
              <a:t>G. Most prokaryotes reproduce asexually by division</a:t>
            </a:r>
          </a:p>
          <a:p>
            <a:pPr eaLnBrk="1" hangingPunct="1">
              <a:lnSpc>
                <a:spcPct val="90000"/>
              </a:lnSpc>
            </a:pPr>
            <a:r>
              <a:rPr lang="en-US" sz="2800" dirty="0" smtClean="0"/>
              <a:t>H. Next, cells began to reproduce sexually</a:t>
            </a:r>
          </a:p>
          <a:p>
            <a:pPr lvl="1" eaLnBrk="1" hangingPunct="1">
              <a:lnSpc>
                <a:spcPct val="90000"/>
              </a:lnSpc>
            </a:pPr>
            <a:r>
              <a:rPr lang="en-US" sz="2300" dirty="0" smtClean="0"/>
              <a:t>sped up the process of evolution </a:t>
            </a:r>
          </a:p>
          <a:p>
            <a:pPr lvl="1" eaLnBrk="1" hangingPunct="1">
              <a:lnSpc>
                <a:spcPct val="90000"/>
              </a:lnSpc>
            </a:pPr>
            <a:r>
              <a:rPr lang="en-US" sz="2300" dirty="0" smtClean="0"/>
              <a:t>Led to more genetic variation in the populations of organisms</a:t>
            </a:r>
          </a:p>
          <a:p>
            <a:pPr eaLnBrk="1" hangingPunct="1">
              <a:lnSpc>
                <a:spcPct val="90000"/>
              </a:lnSpc>
            </a:pPr>
            <a:r>
              <a:rPr lang="en-US" sz="2800" dirty="0" smtClean="0"/>
              <a:t>I. A </a:t>
            </a:r>
            <a:r>
              <a:rPr lang="en-US" sz="2800" b="1" i="1" dirty="0" smtClean="0"/>
              <a:t>few hundred million years later</a:t>
            </a:r>
            <a:r>
              <a:rPr lang="en-US" sz="2800" dirty="0" smtClean="0"/>
              <a:t>, </a:t>
            </a:r>
            <a:r>
              <a:rPr lang="en-US" sz="2800" dirty="0" err="1" smtClean="0"/>
              <a:t>multicellular</a:t>
            </a:r>
            <a:r>
              <a:rPr lang="en-US" sz="2800" dirty="0" smtClean="0"/>
              <a:t> life evolved</a:t>
            </a:r>
          </a:p>
          <a:p>
            <a:pPr eaLnBrk="1" hangingPunct="1">
              <a:lnSpc>
                <a:spcPct val="90000"/>
              </a:lnSpc>
            </a:pPr>
            <a:endParaRPr lang="en-US" sz="27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Chapter 17-The History of Life</a:t>
            </a:r>
          </a:p>
        </p:txBody>
      </p:sp>
      <p:sp>
        <p:nvSpPr>
          <p:cNvPr id="52227" name="Rectangle 3"/>
          <p:cNvSpPr>
            <a:spLocks noGrp="1" noChangeArrowheads="1"/>
          </p:cNvSpPr>
          <p:nvPr>
            <p:ph type="body" idx="1"/>
          </p:nvPr>
        </p:nvSpPr>
        <p:spPr>
          <a:xfrm>
            <a:off x="533400" y="1828800"/>
            <a:ext cx="2971800" cy="4038600"/>
          </a:xfrm>
        </p:spPr>
        <p:txBody>
          <a:bodyPr/>
          <a:lstStyle/>
          <a:p>
            <a:pPr eaLnBrk="1" hangingPunct="1">
              <a:lnSpc>
                <a:spcPct val="90000"/>
              </a:lnSpc>
            </a:pPr>
            <a:r>
              <a:rPr lang="en-US" sz="2400" dirty="0" smtClean="0"/>
              <a:t>III. 17-3 Evolution of </a:t>
            </a:r>
            <a:r>
              <a:rPr lang="en-US" sz="2400" dirty="0" err="1" smtClean="0"/>
              <a:t>Multicellular</a:t>
            </a:r>
            <a:r>
              <a:rPr lang="en-US" sz="2400" dirty="0" smtClean="0"/>
              <a:t> Life</a:t>
            </a:r>
          </a:p>
          <a:p>
            <a:pPr eaLnBrk="1" hangingPunct="1">
              <a:lnSpc>
                <a:spcPct val="90000"/>
              </a:lnSpc>
            </a:pPr>
            <a:r>
              <a:rPr lang="en-US" sz="2400" dirty="0" smtClean="0"/>
              <a:t>A. As the Precambrian era ended and the Paleozoic era, Cambrian period started, </a:t>
            </a:r>
            <a:r>
              <a:rPr lang="en-US" sz="2400" dirty="0" err="1" smtClean="0"/>
              <a:t>multicellular</a:t>
            </a:r>
            <a:r>
              <a:rPr lang="en-US" sz="2400" dirty="0" smtClean="0"/>
              <a:t> life began to evolve</a:t>
            </a:r>
          </a:p>
        </p:txBody>
      </p:sp>
      <p:pic>
        <p:nvPicPr>
          <p:cNvPr id="6" name="Picture 5"/>
          <p:cNvPicPr>
            <a:picLocks noChangeAspect="1" noChangeArrowheads="1"/>
          </p:cNvPicPr>
          <p:nvPr/>
        </p:nvPicPr>
        <p:blipFill>
          <a:blip r:embed="rId2" cstate="print"/>
          <a:srcRect/>
          <a:stretch>
            <a:fillRect/>
          </a:stretch>
        </p:blipFill>
        <p:spPr bwMode="auto">
          <a:xfrm>
            <a:off x="4724400" y="4038600"/>
            <a:ext cx="3809884" cy="2438400"/>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4038600" y="1752600"/>
            <a:ext cx="2362200" cy="2173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Cambrian-Paleozoic Era</a:t>
            </a:r>
          </a:p>
        </p:txBody>
      </p:sp>
      <p:sp>
        <p:nvSpPr>
          <p:cNvPr id="6" name="Content Placeholder 5"/>
          <p:cNvSpPr>
            <a:spLocks noGrp="1"/>
          </p:cNvSpPr>
          <p:nvPr>
            <p:ph idx="1"/>
          </p:nvPr>
        </p:nvSpPr>
        <p:spPr>
          <a:xfrm>
            <a:off x="533400" y="1828800"/>
            <a:ext cx="3886200" cy="4038600"/>
          </a:xfrm>
        </p:spPr>
        <p:txBody>
          <a:bodyPr/>
          <a:lstStyle/>
          <a:p>
            <a:r>
              <a:rPr lang="en-US" sz="3200" dirty="0" smtClean="0"/>
              <a:t>B. Life diversified during this period, organisms got hard shells and outer skeleton and most animal phyla evolved-Cambrian explosion</a:t>
            </a:r>
          </a:p>
          <a:p>
            <a:endParaRPr lang="en-US" dirty="0"/>
          </a:p>
        </p:txBody>
      </p:sp>
      <p:pic>
        <p:nvPicPr>
          <p:cNvPr id="55300" name="Picture 5"/>
          <p:cNvPicPr>
            <a:picLocks noChangeAspect="1" noChangeArrowheads="1"/>
          </p:cNvPicPr>
          <p:nvPr/>
        </p:nvPicPr>
        <p:blipFill>
          <a:blip r:embed="rId2" cstate="print"/>
          <a:srcRect/>
          <a:stretch>
            <a:fillRect/>
          </a:stretch>
        </p:blipFill>
        <p:spPr bwMode="auto">
          <a:xfrm>
            <a:off x="6381900" y="2743200"/>
            <a:ext cx="2572333" cy="2057400"/>
          </a:xfrm>
          <a:prstGeom prst="rect">
            <a:avLst/>
          </a:prstGeom>
          <a:noFill/>
          <a:ln w="9525">
            <a:noFill/>
            <a:miter lim="800000"/>
            <a:headEnd/>
            <a:tailEnd/>
          </a:ln>
        </p:spPr>
      </p:pic>
      <p:pic>
        <p:nvPicPr>
          <p:cNvPr id="55301" name="Picture 6"/>
          <p:cNvPicPr>
            <a:picLocks noChangeAspect="1" noChangeArrowheads="1"/>
          </p:cNvPicPr>
          <p:nvPr/>
        </p:nvPicPr>
        <p:blipFill>
          <a:blip r:embed="rId3" cstate="print"/>
          <a:srcRect/>
          <a:stretch>
            <a:fillRect/>
          </a:stretch>
        </p:blipFill>
        <p:spPr bwMode="auto">
          <a:xfrm>
            <a:off x="6324600" y="457200"/>
            <a:ext cx="2180112" cy="1678686"/>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4343400" y="4419600"/>
            <a:ext cx="2240786"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Chapter 17-The History of Life</a:t>
            </a:r>
          </a:p>
        </p:txBody>
      </p:sp>
      <p:sp>
        <p:nvSpPr>
          <p:cNvPr id="54275" name="Rectangle 3"/>
          <p:cNvSpPr>
            <a:spLocks noGrp="1" noChangeArrowheads="1"/>
          </p:cNvSpPr>
          <p:nvPr>
            <p:ph type="body" idx="1"/>
          </p:nvPr>
        </p:nvSpPr>
        <p:spPr>
          <a:xfrm>
            <a:off x="533400" y="1905000"/>
            <a:ext cx="4191000" cy="4038600"/>
          </a:xfrm>
        </p:spPr>
        <p:txBody>
          <a:bodyPr/>
          <a:lstStyle/>
          <a:p>
            <a:pPr eaLnBrk="1" hangingPunct="1">
              <a:lnSpc>
                <a:spcPct val="90000"/>
              </a:lnSpc>
            </a:pPr>
            <a:r>
              <a:rPr lang="en-US" sz="2400" dirty="0" smtClean="0"/>
              <a:t>III. 17-3 Evolution of </a:t>
            </a:r>
            <a:r>
              <a:rPr lang="en-US" sz="2400" dirty="0" err="1" smtClean="0"/>
              <a:t>Multicellular</a:t>
            </a:r>
            <a:r>
              <a:rPr lang="en-US" sz="2400" dirty="0" smtClean="0"/>
              <a:t> Life</a:t>
            </a:r>
          </a:p>
          <a:p>
            <a:pPr eaLnBrk="1" hangingPunct="1">
              <a:lnSpc>
                <a:spcPct val="90000"/>
              </a:lnSpc>
            </a:pPr>
            <a:r>
              <a:rPr lang="en-US" sz="2400" dirty="0" smtClean="0"/>
              <a:t>C. By the end of the Paleozoic era, invertebrates and vertebrates evolved</a:t>
            </a:r>
          </a:p>
          <a:p>
            <a:pPr eaLnBrk="1" hangingPunct="1">
              <a:lnSpc>
                <a:spcPct val="90000"/>
              </a:lnSpc>
            </a:pPr>
            <a:r>
              <a:rPr lang="en-US" sz="2400" dirty="0" smtClean="0"/>
              <a:t>D. Mesozoic era was dominated by dinosaurs and flowering plants. Dinosaurs died off at the end of the Mesozoic era</a:t>
            </a:r>
          </a:p>
          <a:p>
            <a:pPr eaLnBrk="1" hangingPunct="1">
              <a:lnSpc>
                <a:spcPct val="90000"/>
              </a:lnSpc>
            </a:pPr>
            <a:endParaRPr lang="en-US" sz="2400" dirty="0" smtClean="0"/>
          </a:p>
          <a:p>
            <a:pPr eaLnBrk="1" hangingPunct="1">
              <a:lnSpc>
                <a:spcPct val="90000"/>
              </a:lnSpc>
            </a:pPr>
            <a:endParaRPr lang="en-US" sz="2400" dirty="0" smtClean="0"/>
          </a:p>
        </p:txBody>
      </p:sp>
      <p:pic>
        <p:nvPicPr>
          <p:cNvPr id="4" name="Picture 4"/>
          <p:cNvPicPr>
            <a:picLocks noChangeAspect="1" noChangeArrowheads="1"/>
          </p:cNvPicPr>
          <p:nvPr/>
        </p:nvPicPr>
        <p:blipFill>
          <a:blip r:embed="rId2" cstate="print"/>
          <a:srcRect/>
          <a:stretch>
            <a:fillRect/>
          </a:stretch>
        </p:blipFill>
        <p:spPr bwMode="auto">
          <a:xfrm>
            <a:off x="4572000" y="3733800"/>
            <a:ext cx="3917731" cy="26003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791200" y="1752600"/>
            <a:ext cx="190500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Chapter 15-Charles Darwin’s Theory of Evolution</a:t>
            </a:r>
          </a:p>
        </p:txBody>
      </p:sp>
      <p:sp>
        <p:nvSpPr>
          <p:cNvPr id="7171" name="Rectangle 3"/>
          <p:cNvSpPr>
            <a:spLocks noGrp="1" noChangeArrowheads="1"/>
          </p:cNvSpPr>
          <p:nvPr>
            <p:ph type="body" idx="1"/>
          </p:nvPr>
        </p:nvSpPr>
        <p:spPr/>
        <p:txBody>
          <a:bodyPr/>
          <a:lstStyle/>
          <a:p>
            <a:pPr eaLnBrk="1" hangingPunct="1"/>
            <a:r>
              <a:rPr lang="en-US" sz="1800" dirty="0" smtClean="0"/>
              <a:t>II. 15.2-Ideas That Shaped Darwin’s Thinking (continued)</a:t>
            </a:r>
          </a:p>
          <a:p>
            <a:pPr eaLnBrk="1" hangingPunct="1"/>
            <a:r>
              <a:rPr lang="en-US" sz="3200" dirty="0" smtClean="0"/>
              <a:t>B. Lyell and Hutton</a:t>
            </a:r>
          </a:p>
          <a:p>
            <a:pPr lvl="1" eaLnBrk="1" hangingPunct="1"/>
            <a:r>
              <a:rPr lang="en-US" sz="2700" dirty="0" smtClean="0"/>
              <a:t>Geologists </a:t>
            </a:r>
          </a:p>
          <a:p>
            <a:pPr lvl="1" eaLnBrk="1" hangingPunct="1"/>
            <a:r>
              <a:rPr lang="en-US" sz="2700" dirty="0" smtClean="0"/>
              <a:t>Realized that the earth was many millions of years old, and had been slowly changing over time</a:t>
            </a:r>
          </a:p>
          <a:p>
            <a:pPr eaLnBrk="1" hangingPunct="1"/>
            <a:r>
              <a:rPr lang="en-US" sz="3200" dirty="0" smtClean="0"/>
              <a:t>C. Darwin asked if the earth was so old and was changing over time, might life be changing as well?</a:t>
            </a:r>
          </a:p>
          <a:p>
            <a:pPr eaLnBrk="1" hangingPunct="1"/>
            <a:endParaRPr lang="en-US" sz="32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Cenozoic Era</a:t>
            </a:r>
          </a:p>
        </p:txBody>
      </p:sp>
      <p:sp>
        <p:nvSpPr>
          <p:cNvPr id="5" name="Content Placeholder 4"/>
          <p:cNvSpPr>
            <a:spLocks noGrp="1"/>
          </p:cNvSpPr>
          <p:nvPr>
            <p:ph idx="1"/>
          </p:nvPr>
        </p:nvSpPr>
        <p:spPr>
          <a:xfrm>
            <a:off x="533400" y="1828800"/>
            <a:ext cx="2667000" cy="4038600"/>
          </a:xfrm>
        </p:spPr>
        <p:txBody>
          <a:bodyPr/>
          <a:lstStyle/>
          <a:p>
            <a:r>
              <a:rPr lang="en-US" sz="3200" dirty="0" smtClean="0"/>
              <a:t>E. During the Cenozoic era, mammals dominated</a:t>
            </a:r>
            <a:endParaRPr lang="en-US" dirty="0"/>
          </a:p>
        </p:txBody>
      </p:sp>
      <p:pic>
        <p:nvPicPr>
          <p:cNvPr id="57347" name="Picture 4"/>
          <p:cNvPicPr>
            <a:picLocks noChangeAspect="1" noChangeArrowheads="1"/>
          </p:cNvPicPr>
          <p:nvPr/>
        </p:nvPicPr>
        <p:blipFill>
          <a:blip r:embed="rId2" cstate="print"/>
          <a:srcRect/>
          <a:stretch>
            <a:fillRect/>
          </a:stretch>
        </p:blipFill>
        <p:spPr bwMode="auto">
          <a:xfrm>
            <a:off x="3810000" y="457200"/>
            <a:ext cx="2682019" cy="3352800"/>
          </a:xfrm>
          <a:prstGeom prst="rect">
            <a:avLst/>
          </a:prstGeom>
          <a:noFill/>
          <a:ln w="9525">
            <a:noFill/>
            <a:miter lim="800000"/>
            <a:headEnd/>
            <a:tailEnd/>
          </a:ln>
        </p:spPr>
      </p:pic>
      <p:pic>
        <p:nvPicPr>
          <p:cNvPr id="57348" name="Picture 5"/>
          <p:cNvPicPr>
            <a:picLocks noChangeAspect="1" noChangeArrowheads="1"/>
          </p:cNvPicPr>
          <p:nvPr/>
        </p:nvPicPr>
        <p:blipFill>
          <a:blip r:embed="rId3" cstate="print"/>
          <a:srcRect/>
          <a:stretch>
            <a:fillRect/>
          </a:stretch>
        </p:blipFill>
        <p:spPr bwMode="auto">
          <a:xfrm>
            <a:off x="6096000" y="3429000"/>
            <a:ext cx="2681202" cy="24098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Chapter 17-The History of Life</a:t>
            </a:r>
          </a:p>
        </p:txBody>
      </p:sp>
      <p:sp>
        <p:nvSpPr>
          <p:cNvPr id="58371" name="Rectangle 3"/>
          <p:cNvSpPr>
            <a:spLocks noGrp="1" noChangeArrowheads="1"/>
          </p:cNvSpPr>
          <p:nvPr>
            <p:ph type="body" idx="1"/>
          </p:nvPr>
        </p:nvSpPr>
        <p:spPr/>
        <p:txBody>
          <a:bodyPr/>
          <a:lstStyle/>
          <a:p>
            <a:pPr eaLnBrk="1" hangingPunct="1">
              <a:lnSpc>
                <a:spcPct val="90000"/>
              </a:lnSpc>
            </a:pPr>
            <a:r>
              <a:rPr lang="en-US" smtClean="0"/>
              <a:t>IV. 17-4 Patterns of evolution</a:t>
            </a:r>
          </a:p>
          <a:p>
            <a:pPr eaLnBrk="1" hangingPunct="1">
              <a:lnSpc>
                <a:spcPct val="90000"/>
              </a:lnSpc>
            </a:pPr>
            <a:r>
              <a:rPr lang="en-US" smtClean="0"/>
              <a:t>A. Macroevolution-Large-scale evolutionary changes that take place over a long period of time</a:t>
            </a:r>
          </a:p>
          <a:p>
            <a:pPr eaLnBrk="1" hangingPunct="1">
              <a:lnSpc>
                <a:spcPct val="90000"/>
              </a:lnSpc>
            </a:pPr>
            <a:r>
              <a:rPr lang="en-US" smtClean="0"/>
              <a:t>B. Six patterns-mass extinctions, adaptive radiation, convergent evolution, coevolution, punctuated equilibrium and changes in developmental genes</a:t>
            </a:r>
          </a:p>
          <a:p>
            <a:pPr eaLnBrk="1" hangingPunct="1">
              <a:lnSpc>
                <a:spcPct val="90000"/>
              </a:lnSpc>
            </a:pPr>
            <a:endParaRPr 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Chapter 17-The History of Life</a:t>
            </a:r>
          </a:p>
        </p:txBody>
      </p:sp>
      <p:sp>
        <p:nvSpPr>
          <p:cNvPr id="59395" name="Rectangle 3"/>
          <p:cNvSpPr>
            <a:spLocks noGrp="1" noChangeArrowheads="1"/>
          </p:cNvSpPr>
          <p:nvPr>
            <p:ph type="body" idx="1"/>
          </p:nvPr>
        </p:nvSpPr>
        <p:spPr/>
        <p:txBody>
          <a:bodyPr/>
          <a:lstStyle/>
          <a:p>
            <a:pPr eaLnBrk="1" hangingPunct="1">
              <a:lnSpc>
                <a:spcPct val="90000"/>
              </a:lnSpc>
            </a:pPr>
            <a:r>
              <a:rPr lang="en-US" dirty="0" smtClean="0"/>
              <a:t>IV. 17-4 Patterns of evolution</a:t>
            </a:r>
          </a:p>
          <a:p>
            <a:pPr eaLnBrk="1" hangingPunct="1">
              <a:lnSpc>
                <a:spcPct val="90000"/>
              </a:lnSpc>
            </a:pPr>
            <a:r>
              <a:rPr lang="en-US" dirty="0" smtClean="0"/>
              <a:t>C. Mass extinctions-huge numbers of species disappear at one time Ex. Dinosaurs</a:t>
            </a:r>
          </a:p>
          <a:p>
            <a:pPr eaLnBrk="1" hangingPunct="1">
              <a:lnSpc>
                <a:spcPct val="90000"/>
              </a:lnSpc>
            </a:pPr>
            <a:endParaRPr lang="en-US" dirty="0" smtClean="0"/>
          </a:p>
          <a:p>
            <a:pPr eaLnBrk="1" hangingPunct="1">
              <a:lnSpc>
                <a:spcPct val="90000"/>
              </a:lnSpc>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381000" y="3810000"/>
            <a:ext cx="2182091" cy="27432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276600" y="3962400"/>
            <a:ext cx="4735286" cy="22860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smtClean="0"/>
              <a:t>Adaptive Radiation</a:t>
            </a:r>
          </a:p>
        </p:txBody>
      </p:sp>
      <p:sp>
        <p:nvSpPr>
          <p:cNvPr id="4" name="Content Placeholder 3"/>
          <p:cNvSpPr>
            <a:spLocks noGrp="1"/>
          </p:cNvSpPr>
          <p:nvPr>
            <p:ph idx="1"/>
          </p:nvPr>
        </p:nvSpPr>
        <p:spPr/>
        <p:txBody>
          <a:bodyPr/>
          <a:lstStyle/>
          <a:p>
            <a:r>
              <a:rPr lang="en-US" dirty="0" smtClean="0"/>
              <a:t>D. Adaptive radiation-A single species evolves into several different forms that live in different ways. Ex. Dinosaurs-why they “ruled the earth”</a:t>
            </a:r>
          </a:p>
          <a:p>
            <a:endParaRPr lang="en-US" dirty="0"/>
          </a:p>
        </p:txBody>
      </p:sp>
      <p:pic>
        <p:nvPicPr>
          <p:cNvPr id="60419" name="Picture 5"/>
          <p:cNvPicPr>
            <a:picLocks noChangeAspect="1" noChangeArrowheads="1"/>
          </p:cNvPicPr>
          <p:nvPr/>
        </p:nvPicPr>
        <p:blipFill>
          <a:blip r:embed="rId2" cstate="print"/>
          <a:srcRect/>
          <a:stretch>
            <a:fillRect/>
          </a:stretch>
        </p:blipFill>
        <p:spPr bwMode="auto">
          <a:xfrm>
            <a:off x="1905000" y="3810000"/>
            <a:ext cx="4762500" cy="27051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Chapter 17-The History of Life</a:t>
            </a:r>
          </a:p>
        </p:txBody>
      </p:sp>
      <p:sp>
        <p:nvSpPr>
          <p:cNvPr id="61443" name="Rectangle 3"/>
          <p:cNvSpPr>
            <a:spLocks noGrp="1" noChangeArrowheads="1"/>
          </p:cNvSpPr>
          <p:nvPr>
            <p:ph type="body" idx="1"/>
          </p:nvPr>
        </p:nvSpPr>
        <p:spPr/>
        <p:txBody>
          <a:bodyPr/>
          <a:lstStyle/>
          <a:p>
            <a:pPr eaLnBrk="1" hangingPunct="1">
              <a:lnSpc>
                <a:spcPct val="90000"/>
              </a:lnSpc>
            </a:pPr>
            <a:r>
              <a:rPr lang="en-US" sz="2700" dirty="0" smtClean="0"/>
              <a:t>IV. 17-4 Patterns of evolution</a:t>
            </a:r>
          </a:p>
          <a:p>
            <a:pPr eaLnBrk="1" hangingPunct="1">
              <a:lnSpc>
                <a:spcPct val="90000"/>
              </a:lnSpc>
            </a:pPr>
            <a:r>
              <a:rPr lang="en-US" sz="2700" dirty="0" smtClean="0"/>
              <a:t>E. Convergent Evolution-The process by which unrelated organisms come to look like one another. Ex. Swimming animals-sharks, fish, marine mammals like whales and seals</a:t>
            </a:r>
          </a:p>
        </p:txBody>
      </p:sp>
      <p:pic>
        <p:nvPicPr>
          <p:cNvPr id="4" name="Picture 5"/>
          <p:cNvPicPr>
            <a:picLocks noChangeAspect="1" noChangeArrowheads="1"/>
          </p:cNvPicPr>
          <p:nvPr/>
        </p:nvPicPr>
        <p:blipFill>
          <a:blip r:embed="rId2" cstate="print"/>
          <a:srcRect/>
          <a:stretch>
            <a:fillRect/>
          </a:stretch>
        </p:blipFill>
        <p:spPr bwMode="auto">
          <a:xfrm>
            <a:off x="1828800" y="3962400"/>
            <a:ext cx="3581400" cy="24193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pPr eaLnBrk="1" hangingPunct="1"/>
            <a:r>
              <a:rPr lang="en-US" smtClean="0"/>
              <a:t>Convergent and Coevolution</a:t>
            </a:r>
          </a:p>
        </p:txBody>
      </p:sp>
      <p:sp>
        <p:nvSpPr>
          <p:cNvPr id="5" name="Content Placeholder 4"/>
          <p:cNvSpPr>
            <a:spLocks noGrp="1"/>
          </p:cNvSpPr>
          <p:nvPr>
            <p:ph idx="1"/>
          </p:nvPr>
        </p:nvSpPr>
        <p:spPr/>
        <p:txBody>
          <a:bodyPr/>
          <a:lstStyle/>
          <a:p>
            <a:r>
              <a:rPr lang="en-US" sz="3200" dirty="0" smtClean="0"/>
              <a:t>F. </a:t>
            </a:r>
            <a:r>
              <a:rPr lang="en-US" sz="3200" dirty="0" err="1" smtClean="0"/>
              <a:t>Coevolution</a:t>
            </a:r>
            <a:r>
              <a:rPr lang="en-US" sz="3200" dirty="0" smtClean="0"/>
              <a:t>-organisms that are closely connected to one another by ecological interactions evolve together in response to changes in each other’s environments. Ex. Flowers and insects that pollinate them</a:t>
            </a:r>
          </a:p>
          <a:p>
            <a:endParaRPr lang="en-US" dirty="0"/>
          </a:p>
        </p:txBody>
      </p:sp>
      <p:pic>
        <p:nvPicPr>
          <p:cNvPr id="62468" name="Picture 6"/>
          <p:cNvPicPr>
            <a:picLocks noChangeAspect="1" noChangeArrowheads="1"/>
          </p:cNvPicPr>
          <p:nvPr/>
        </p:nvPicPr>
        <p:blipFill>
          <a:blip r:embed="rId2" cstate="print"/>
          <a:srcRect/>
          <a:stretch>
            <a:fillRect/>
          </a:stretch>
        </p:blipFill>
        <p:spPr bwMode="auto">
          <a:xfrm>
            <a:off x="3581400" y="4572000"/>
            <a:ext cx="3557588" cy="192481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Chapter 17-The History of Life</a:t>
            </a:r>
          </a:p>
        </p:txBody>
      </p:sp>
      <p:sp>
        <p:nvSpPr>
          <p:cNvPr id="63491" name="Rectangle 3"/>
          <p:cNvSpPr>
            <a:spLocks noGrp="1" noChangeArrowheads="1"/>
          </p:cNvSpPr>
          <p:nvPr>
            <p:ph type="body" idx="1"/>
          </p:nvPr>
        </p:nvSpPr>
        <p:spPr>
          <a:xfrm>
            <a:off x="152400" y="1828800"/>
            <a:ext cx="5410200" cy="4038600"/>
          </a:xfrm>
        </p:spPr>
        <p:txBody>
          <a:bodyPr/>
          <a:lstStyle/>
          <a:p>
            <a:pPr eaLnBrk="1" hangingPunct="1">
              <a:lnSpc>
                <a:spcPct val="90000"/>
              </a:lnSpc>
            </a:pPr>
            <a:r>
              <a:rPr lang="en-US" sz="2400" dirty="0" smtClean="0"/>
              <a:t>IV. 17-4 Patterns of evolution</a:t>
            </a:r>
          </a:p>
          <a:p>
            <a:pPr eaLnBrk="1" hangingPunct="1">
              <a:lnSpc>
                <a:spcPct val="90000"/>
              </a:lnSpc>
            </a:pPr>
            <a:r>
              <a:rPr lang="en-US" sz="2800" dirty="0" smtClean="0"/>
              <a:t>G. Punctuated Equilibrium</a:t>
            </a:r>
          </a:p>
          <a:p>
            <a:pPr lvl="1" eaLnBrk="1" hangingPunct="1">
              <a:lnSpc>
                <a:spcPct val="90000"/>
              </a:lnSpc>
            </a:pPr>
            <a:r>
              <a:rPr lang="en-US" sz="2400" dirty="0" smtClean="0"/>
              <a:t>Evolution does not occur at the same rate all the time</a:t>
            </a:r>
          </a:p>
          <a:p>
            <a:pPr lvl="1" eaLnBrk="1" hangingPunct="1">
              <a:lnSpc>
                <a:spcPct val="90000"/>
              </a:lnSpc>
            </a:pPr>
            <a:r>
              <a:rPr lang="en-US" sz="2400" dirty="0" smtClean="0"/>
              <a:t>Long stable periods where no changes occur, interrupted by brief periods of rapid change, in response to changes in the environment</a:t>
            </a:r>
          </a:p>
          <a:p>
            <a:pPr eaLnBrk="1" hangingPunct="1">
              <a:lnSpc>
                <a:spcPct val="90000"/>
              </a:lnSpc>
            </a:pPr>
            <a:endParaRPr lang="en-US" sz="2400" dirty="0" smtClean="0"/>
          </a:p>
        </p:txBody>
      </p:sp>
      <p:pic>
        <p:nvPicPr>
          <p:cNvPr id="4" name="Picture 5"/>
          <p:cNvPicPr>
            <a:picLocks noChangeAspect="1" noChangeArrowheads="1"/>
          </p:cNvPicPr>
          <p:nvPr/>
        </p:nvPicPr>
        <p:blipFill>
          <a:blip r:embed="rId2" cstate="print"/>
          <a:srcRect/>
          <a:stretch>
            <a:fillRect/>
          </a:stretch>
        </p:blipFill>
        <p:spPr bwMode="auto">
          <a:xfrm>
            <a:off x="5432752" y="1752600"/>
            <a:ext cx="3221188" cy="25908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17-The History of Life</a:t>
            </a:r>
            <a:endParaRPr lang="en-US" dirty="0"/>
          </a:p>
        </p:txBody>
      </p:sp>
      <p:sp>
        <p:nvSpPr>
          <p:cNvPr id="3" name="Rectangle 2"/>
          <p:cNvSpPr/>
          <p:nvPr/>
        </p:nvSpPr>
        <p:spPr>
          <a:xfrm>
            <a:off x="762000" y="1866265"/>
            <a:ext cx="7239000" cy="2806922"/>
          </a:xfrm>
          <a:prstGeom prst="rect">
            <a:avLst/>
          </a:prstGeom>
        </p:spPr>
        <p:txBody>
          <a:bodyPr wrap="square">
            <a:spAutoFit/>
          </a:bodyPr>
          <a:lstStyle/>
          <a:p>
            <a:pPr eaLnBrk="1" hangingPunct="1">
              <a:lnSpc>
                <a:spcPct val="90000"/>
              </a:lnSpc>
            </a:pPr>
            <a:r>
              <a:rPr lang="en-US" sz="2400" dirty="0" smtClean="0"/>
              <a:t>H. </a:t>
            </a:r>
            <a:r>
              <a:rPr lang="en-US" sz="2800" dirty="0" smtClean="0"/>
              <a:t>Developmental Genes and Body Plans</a:t>
            </a:r>
          </a:p>
          <a:p>
            <a:pPr lvl="1" eaLnBrk="1" hangingPunct="1">
              <a:lnSpc>
                <a:spcPct val="90000"/>
              </a:lnSpc>
              <a:buFont typeface="Wingdings" pitchFamily="2" charset="2"/>
              <a:buChar char="§"/>
            </a:pPr>
            <a:r>
              <a:rPr lang="en-US" sz="2400" dirty="0" smtClean="0"/>
              <a:t>Master control genes </a:t>
            </a:r>
            <a:r>
              <a:rPr lang="en-US" sz="2400" b="1" i="1" dirty="0" smtClean="0"/>
              <a:t>(</a:t>
            </a:r>
            <a:r>
              <a:rPr lang="en-US" sz="2400" b="1" i="1" dirty="0" err="1" smtClean="0"/>
              <a:t>Hox</a:t>
            </a:r>
            <a:r>
              <a:rPr lang="en-US" sz="2400" b="1" i="1" dirty="0" smtClean="0"/>
              <a:t> </a:t>
            </a:r>
            <a:r>
              <a:rPr lang="en-US" sz="2400" dirty="0" smtClean="0"/>
              <a:t>genes) establish body plans in </a:t>
            </a:r>
            <a:r>
              <a:rPr lang="en-US" sz="2400" b="1" dirty="0" smtClean="0"/>
              <a:t>all organisms, from insects to humans</a:t>
            </a:r>
            <a:r>
              <a:rPr lang="en-US" sz="2400" dirty="0" smtClean="0"/>
              <a:t>. </a:t>
            </a:r>
          </a:p>
          <a:p>
            <a:pPr lvl="1" eaLnBrk="1" hangingPunct="1">
              <a:lnSpc>
                <a:spcPct val="90000"/>
              </a:lnSpc>
              <a:buFont typeface="Wingdings" pitchFamily="2" charset="2"/>
              <a:buChar char="§"/>
            </a:pPr>
            <a:r>
              <a:rPr lang="en-US" sz="2400" dirty="0" smtClean="0"/>
              <a:t>Changes in </a:t>
            </a:r>
            <a:r>
              <a:rPr lang="en-US" sz="2400" i="1" dirty="0" err="1" smtClean="0"/>
              <a:t>hox</a:t>
            </a:r>
            <a:r>
              <a:rPr lang="en-US" sz="2400" dirty="0" smtClean="0"/>
              <a:t> genes lead to different body plans. </a:t>
            </a:r>
          </a:p>
          <a:p>
            <a:pPr lvl="1" eaLnBrk="1" hangingPunct="1">
              <a:lnSpc>
                <a:spcPct val="90000"/>
              </a:lnSpc>
              <a:buFont typeface="Wingdings" pitchFamily="2" charset="2"/>
              <a:buChar char="§"/>
            </a:pPr>
            <a:r>
              <a:rPr lang="en-US" sz="2400" dirty="0" smtClean="0"/>
              <a:t>Small changes in the timing of expression of </a:t>
            </a:r>
            <a:r>
              <a:rPr lang="en-US" sz="2400" dirty="0" err="1" smtClean="0"/>
              <a:t>hox</a:t>
            </a:r>
            <a:r>
              <a:rPr lang="en-US" sz="2400" dirty="0" smtClean="0"/>
              <a:t> genes can lead to changes in body plans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r>
              <a:rPr lang="en-US" sz="4000" smtClean="0"/>
              <a:t>Hox Genes in Flies, Mice and Chickens and Snakes</a:t>
            </a:r>
          </a:p>
        </p:txBody>
      </p:sp>
      <p:pic>
        <p:nvPicPr>
          <p:cNvPr id="65539" name="Picture 5"/>
          <p:cNvPicPr>
            <a:picLocks noChangeAspect="1" noChangeArrowheads="1"/>
          </p:cNvPicPr>
          <p:nvPr/>
        </p:nvPicPr>
        <p:blipFill>
          <a:blip r:embed="rId2" cstate="print"/>
          <a:srcRect/>
          <a:stretch>
            <a:fillRect/>
          </a:stretch>
        </p:blipFill>
        <p:spPr bwMode="auto">
          <a:xfrm>
            <a:off x="228600" y="1676400"/>
            <a:ext cx="3810000" cy="4572000"/>
          </a:xfrm>
          <a:prstGeom prst="rect">
            <a:avLst/>
          </a:prstGeom>
          <a:noFill/>
          <a:ln w="9525">
            <a:noFill/>
            <a:miter lim="800000"/>
            <a:headEnd/>
            <a:tailEnd/>
          </a:ln>
        </p:spPr>
      </p:pic>
      <p:pic>
        <p:nvPicPr>
          <p:cNvPr id="65540" name="Picture 6"/>
          <p:cNvPicPr>
            <a:picLocks noChangeAspect="1" noChangeArrowheads="1"/>
          </p:cNvPicPr>
          <p:nvPr/>
        </p:nvPicPr>
        <p:blipFill>
          <a:blip r:embed="rId3" cstate="print"/>
          <a:srcRect/>
          <a:stretch>
            <a:fillRect/>
          </a:stretch>
        </p:blipFill>
        <p:spPr bwMode="auto">
          <a:xfrm>
            <a:off x="4267200" y="2286000"/>
            <a:ext cx="4191000" cy="2663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cstate="print"/>
          <a:srcRect/>
          <a:stretch>
            <a:fillRect/>
          </a:stretch>
        </p:blipFill>
        <p:spPr bwMode="auto">
          <a:xfrm>
            <a:off x="1447800" y="1752600"/>
            <a:ext cx="6417254" cy="4267200"/>
          </a:xfrm>
          <a:prstGeom prst="rect">
            <a:avLst/>
          </a:prstGeom>
          <a:noFill/>
          <a:ln w="9525">
            <a:noFill/>
            <a:miter lim="800000"/>
            <a:headEnd/>
            <a:tailEnd/>
          </a:ln>
        </p:spPr>
      </p:pic>
      <p:pic>
        <p:nvPicPr>
          <p:cNvPr id="79874" name="Picture 2"/>
          <p:cNvPicPr>
            <a:picLocks noChangeAspect="1" noChangeArrowheads="1"/>
          </p:cNvPicPr>
          <p:nvPr/>
        </p:nvPicPr>
        <p:blipFill>
          <a:blip r:embed="rId3" cstate="print"/>
          <a:srcRect/>
          <a:stretch>
            <a:fillRect/>
          </a:stretch>
        </p:blipFill>
        <p:spPr bwMode="auto">
          <a:xfrm>
            <a:off x="228600" y="228600"/>
            <a:ext cx="1850231" cy="2743200"/>
          </a:xfrm>
          <a:prstGeom prst="rect">
            <a:avLst/>
          </a:prstGeom>
          <a:noFill/>
          <a:ln w="9525">
            <a:noFill/>
            <a:miter lim="800000"/>
            <a:headEnd/>
            <a:tailEnd/>
          </a:ln>
        </p:spPr>
      </p:pic>
      <p:pic>
        <p:nvPicPr>
          <p:cNvPr id="79875" name="Picture 3"/>
          <p:cNvPicPr>
            <a:picLocks noChangeAspect="1" noChangeArrowheads="1"/>
          </p:cNvPicPr>
          <p:nvPr/>
        </p:nvPicPr>
        <p:blipFill>
          <a:blip r:embed="rId4" cstate="print"/>
          <a:srcRect/>
          <a:stretch>
            <a:fillRect/>
          </a:stretch>
        </p:blipFill>
        <p:spPr bwMode="auto">
          <a:xfrm>
            <a:off x="6781800" y="304800"/>
            <a:ext cx="2059093" cy="243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dirty="0" smtClean="0"/>
              <a:t>Chapter 15-Charles Darwin’s Theory of Evolution</a:t>
            </a:r>
          </a:p>
        </p:txBody>
      </p:sp>
      <p:sp>
        <p:nvSpPr>
          <p:cNvPr id="8195" name="Rectangle 3"/>
          <p:cNvSpPr>
            <a:spLocks noGrp="1" noChangeArrowheads="1"/>
          </p:cNvSpPr>
          <p:nvPr>
            <p:ph type="body" idx="1"/>
          </p:nvPr>
        </p:nvSpPr>
        <p:spPr/>
        <p:txBody>
          <a:bodyPr/>
          <a:lstStyle/>
          <a:p>
            <a:pPr eaLnBrk="1" hangingPunct="1">
              <a:lnSpc>
                <a:spcPct val="90000"/>
              </a:lnSpc>
            </a:pPr>
            <a:r>
              <a:rPr lang="en-US" sz="1600" dirty="0" smtClean="0"/>
              <a:t>II. 15.2-Ideas That Shaped Darwin’s Thinking (continued)</a:t>
            </a:r>
          </a:p>
          <a:p>
            <a:pPr eaLnBrk="1" hangingPunct="1">
              <a:lnSpc>
                <a:spcPct val="90000"/>
              </a:lnSpc>
            </a:pPr>
            <a:r>
              <a:rPr lang="en-US" sz="2400" dirty="0" smtClean="0"/>
              <a:t>D. Jean-</a:t>
            </a:r>
            <a:r>
              <a:rPr lang="en-US" sz="2400" dirty="0" err="1" smtClean="0"/>
              <a:t>Baptiste</a:t>
            </a:r>
            <a:r>
              <a:rPr lang="en-US" sz="2400" dirty="0" smtClean="0"/>
              <a:t> Lamarck </a:t>
            </a:r>
          </a:p>
          <a:p>
            <a:pPr lvl="1" eaLnBrk="1" hangingPunct="1">
              <a:lnSpc>
                <a:spcPct val="90000"/>
              </a:lnSpc>
            </a:pPr>
            <a:r>
              <a:rPr lang="en-US" sz="2400" dirty="0" smtClean="0"/>
              <a:t>Before Darwin, </a:t>
            </a:r>
          </a:p>
          <a:p>
            <a:pPr lvl="1" eaLnBrk="1" hangingPunct="1">
              <a:lnSpc>
                <a:spcPct val="90000"/>
              </a:lnSpc>
            </a:pPr>
            <a:r>
              <a:rPr lang="en-US" sz="2400" dirty="0" smtClean="0"/>
              <a:t>His theory-by selective use of organs, organisms could acquire or lose traits </a:t>
            </a:r>
            <a:r>
              <a:rPr lang="en-US" sz="2400" i="1" dirty="0" smtClean="0"/>
              <a:t>during their lifetime</a:t>
            </a:r>
            <a:r>
              <a:rPr lang="en-US" sz="2400" dirty="0" smtClean="0"/>
              <a:t>. These </a:t>
            </a:r>
            <a:r>
              <a:rPr lang="en-US" sz="2400" i="1" dirty="0" smtClean="0"/>
              <a:t>traits</a:t>
            </a:r>
            <a:r>
              <a:rPr lang="en-US" sz="2400" dirty="0" smtClean="0"/>
              <a:t> could then be passed on to their offspring.</a:t>
            </a:r>
          </a:p>
          <a:p>
            <a:pPr lvl="1" eaLnBrk="1" hangingPunct="1">
              <a:lnSpc>
                <a:spcPct val="90000"/>
              </a:lnSpc>
            </a:pPr>
            <a:r>
              <a:rPr lang="en-US" sz="2400" dirty="0" smtClean="0"/>
              <a:t>If this was true, you could grow your arms into wings by flapping them and trying to fly all the time! If this was true, you could pass on to your offspring the biceps that you worked on in the gym!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304800" y="304800"/>
            <a:ext cx="2490500" cy="2790825"/>
          </a:xfrm>
          <a:prstGeom prst="rect">
            <a:avLst/>
          </a:prstGeom>
          <a:noFill/>
          <a:ln w="9525">
            <a:noFill/>
            <a:miter lim="800000"/>
            <a:headEnd/>
            <a:tailEnd/>
          </a:ln>
        </p:spPr>
      </p:pic>
      <p:pic>
        <p:nvPicPr>
          <p:cNvPr id="80899" name="Picture 3"/>
          <p:cNvPicPr>
            <a:picLocks noChangeAspect="1" noChangeArrowheads="1"/>
          </p:cNvPicPr>
          <p:nvPr/>
        </p:nvPicPr>
        <p:blipFill>
          <a:blip r:embed="rId3" cstate="print"/>
          <a:srcRect/>
          <a:stretch>
            <a:fillRect/>
          </a:stretch>
        </p:blipFill>
        <p:spPr bwMode="auto">
          <a:xfrm>
            <a:off x="2971800" y="1295400"/>
            <a:ext cx="5964000" cy="4267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Refined</Template>
  <TotalTime>1347</TotalTime>
  <Words>2805</Words>
  <Application>Microsoft Office PowerPoint</Application>
  <PresentationFormat>On-screen Show (4:3)</PresentationFormat>
  <Paragraphs>246</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Refined</vt:lpstr>
      <vt:lpstr>Evolution</vt:lpstr>
      <vt:lpstr>Chapter 15-Charles Darwin’s Theory of Evolution</vt:lpstr>
      <vt:lpstr>PowerPoint Presentation</vt:lpstr>
      <vt:lpstr>Chapter 15-Charles Darwin’s Theory of Evolution</vt:lpstr>
      <vt:lpstr>Chapter 15-Charles Darwin’s Theory of Evolution</vt:lpstr>
      <vt:lpstr>Chapter 15-Charles Darwin’s Theory of Evolution</vt:lpstr>
      <vt:lpstr>PowerPoint Presentation</vt:lpstr>
      <vt:lpstr>Chapter 15-Charles Darwin’s Theory of Evolution</vt:lpstr>
      <vt:lpstr>PowerPoint Presentation</vt:lpstr>
      <vt:lpstr>Chapter 15-Charles Darwin’s Theory of Evolution</vt:lpstr>
      <vt:lpstr>PowerPoint Presentation</vt:lpstr>
      <vt:lpstr>Chapter 15-Charles Darwin’s Theory of Evolution</vt:lpstr>
      <vt:lpstr>Chapter 15-Charles Darwin’s Theory of Evolution</vt:lpstr>
      <vt:lpstr>Chapter 15-Charles Darwin’s Theory of Evolution</vt:lpstr>
      <vt:lpstr>Chapter 15-Charles Darwin’s Theory of Evolution</vt:lpstr>
      <vt:lpstr>Evidence of Evolution- The fossil record</vt:lpstr>
      <vt:lpstr>Evidence of Evolution- Geographical distribution</vt:lpstr>
      <vt:lpstr>Evidence of Evolution- Homologous structures</vt:lpstr>
      <vt:lpstr>Evidence of Evolution- Similarities in early development</vt:lpstr>
      <vt:lpstr>Chapter 16- Evolution of Populations</vt:lpstr>
      <vt:lpstr>Chapter 16- Evolution of Populations</vt:lpstr>
      <vt:lpstr>PowerPoint Presentation</vt:lpstr>
      <vt:lpstr>Chapter 16- Evolution of Populations</vt:lpstr>
      <vt:lpstr>PowerPoint Presentation</vt:lpstr>
      <vt:lpstr>Chapter 16- Evolution of Populations</vt:lpstr>
      <vt:lpstr>PowerPoint Presentation</vt:lpstr>
      <vt:lpstr>Chapter 16- Evolution of Populations</vt:lpstr>
      <vt:lpstr>Chapter 16- Evolution of Populations</vt:lpstr>
      <vt:lpstr>Chapter 16- Evolution of Populations</vt:lpstr>
      <vt:lpstr>Directional selection</vt:lpstr>
      <vt:lpstr>Chapter 16- Evolution of Populations</vt:lpstr>
      <vt:lpstr>Stabilizing selection</vt:lpstr>
      <vt:lpstr>Chapter 16- Evolution of Populations</vt:lpstr>
      <vt:lpstr>Disruptive selection</vt:lpstr>
      <vt:lpstr>Chapter 16- Evolution of Populations</vt:lpstr>
      <vt:lpstr>PowerPoint Presentation</vt:lpstr>
      <vt:lpstr>Chapter 16- Evolution of Populations</vt:lpstr>
      <vt:lpstr>Chapter 16- Evolution of Populations</vt:lpstr>
      <vt:lpstr>Chapter 16- Evolution of Populations</vt:lpstr>
      <vt:lpstr>PowerPoint Presentation</vt:lpstr>
      <vt:lpstr>Chapter 16- Evolution of Populations</vt:lpstr>
      <vt:lpstr>Examples In nature of natural selection</vt:lpstr>
      <vt:lpstr>Chapter 17-The History of Life</vt:lpstr>
      <vt:lpstr>Chapter 17-The History of Life</vt:lpstr>
      <vt:lpstr>Chapter 17-The History of Life</vt:lpstr>
      <vt:lpstr>Chapter 17-The History of Life</vt:lpstr>
      <vt:lpstr>Chapter 17-The History of Life</vt:lpstr>
      <vt:lpstr>Radiometric Dating: C-14 dating</vt:lpstr>
      <vt:lpstr>Chapter 17-The History of Life</vt:lpstr>
      <vt:lpstr>Chapter 17-The History of Life</vt:lpstr>
      <vt:lpstr>Formation of the first organic (carbon/hydrogen-based) molecules</vt:lpstr>
      <vt:lpstr>Chapter 17-The History of Life</vt:lpstr>
      <vt:lpstr>RNA World</vt:lpstr>
      <vt:lpstr>Chapter 17-The History of Life</vt:lpstr>
      <vt:lpstr>Endosymbiotic Theory</vt:lpstr>
      <vt:lpstr>Chapter 17-The History of Life</vt:lpstr>
      <vt:lpstr>Chapter 17-The History of Life</vt:lpstr>
      <vt:lpstr>Cambrian-Paleozoic Era</vt:lpstr>
      <vt:lpstr>Chapter 17-The History of Life</vt:lpstr>
      <vt:lpstr>Cenozoic Era</vt:lpstr>
      <vt:lpstr>Chapter 17-The History of Life</vt:lpstr>
      <vt:lpstr>Chapter 17-The History of Life</vt:lpstr>
      <vt:lpstr>Adaptive Radiation</vt:lpstr>
      <vt:lpstr>Chapter 17-The History of Life</vt:lpstr>
      <vt:lpstr>Convergent and Coevolution</vt:lpstr>
      <vt:lpstr>Chapter 17-The History of Life</vt:lpstr>
      <vt:lpstr>Chapter 17-The History of Life</vt:lpstr>
      <vt:lpstr>Hox Genes in Flies, Mice and Chickens and Snakes</vt:lpstr>
    </vt:vector>
  </TitlesOfParts>
  <Company>PCL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Portable</dc:creator>
  <cp:lastModifiedBy>MICHELLE LAFEVRE-BERNT</cp:lastModifiedBy>
  <cp:revision>177</cp:revision>
  <dcterms:created xsi:type="dcterms:W3CDTF">2009-11-10T03:20:34Z</dcterms:created>
  <dcterms:modified xsi:type="dcterms:W3CDTF">2015-03-18T18:22:55Z</dcterms:modified>
</cp:coreProperties>
</file>