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0" r:id="rId10"/>
    <p:sldId id="271" r:id="rId11"/>
    <p:sldId id="263" r:id="rId12"/>
    <p:sldId id="272" r:id="rId13"/>
    <p:sldId id="273" r:id="rId14"/>
    <p:sldId id="264" r:id="rId15"/>
    <p:sldId id="274" r:id="rId16"/>
    <p:sldId id="265" r:id="rId17"/>
    <p:sldId id="266" r:id="rId18"/>
    <p:sldId id="275" r:id="rId19"/>
    <p:sldId id="267" r:id="rId20"/>
    <p:sldId id="276" r:id="rId21"/>
    <p:sldId id="268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1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3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2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8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1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BDDE-37ED-4868-AD92-01227A219D7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9E4E-798D-441D-85D9-53191917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3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Comparing Invertebrates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3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29-1 Modern Evolutionary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bio.rutgers.edu/~gb102/lab_2/coel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836"/>
            <a:ext cx="6375461" cy="45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5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29-2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Feeding and Digestion</a:t>
            </a:r>
          </a:p>
          <a:p>
            <a:r>
              <a:rPr lang="en-US" dirty="0" smtClean="0"/>
              <a:t>Simple animals break down food using intracellular digestion-sponges</a:t>
            </a:r>
          </a:p>
          <a:p>
            <a:r>
              <a:rPr lang="en-US" dirty="0" smtClean="0"/>
              <a:t>More complex organisms do it through extracellular digestion(digestive tract)-worms, Cnidarians (jellyfish)</a:t>
            </a:r>
          </a:p>
          <a:p>
            <a:r>
              <a:rPr lang="en-US" dirty="0" smtClean="0"/>
              <a:t>Some complex organisms  ingest food and expel waste through same opening (flatworms), some have a one way digestive tract (roundworms, grasshoppers,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6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 vs Extracellular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i1.wp.com/listverse.com/wp-content/uploads/2014/10/0714.jpg?resize=632%2C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29" y="3657600"/>
            <a:ext cx="4105288" cy="269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www.expertsmind.com/CMSImages/1216_Intracellular%20Diges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www.expertsmind.com/CMSImages/1216_Intracellular%20Digestio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image.slidesharecdn.com/h-b-s-project2-1193556578188373-5/95/h-b-s-project2-10-728.jpg?cb=11935493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0" y="1627187"/>
            <a:ext cx="4279898" cy="32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aber.ac.uk/fungi/graffeg/decomp/digestion-by-hy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972049"/>
            <a:ext cx="4762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6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bioserv.fiu.edu/~walterm/GenBio2004/new_chap43_digestion/f43-2_the_gastrovascula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nicerweb.com/bio1152/Locked/media/ch41/41_09aEarthwormCanal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54727"/>
            <a:ext cx="4114800" cy="225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rilobites.info/trilointdo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3882736" cy="279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1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29-2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Respiration</a:t>
            </a:r>
          </a:p>
          <a:p>
            <a:r>
              <a:rPr lang="en-US" dirty="0" smtClean="0"/>
              <a:t>Organs must have large surface area and be moist (for diffusion)</a:t>
            </a:r>
          </a:p>
          <a:p>
            <a:r>
              <a:rPr lang="en-US" dirty="0" smtClean="0"/>
              <a:t>Aquatic animals naturally have moist surfaces</a:t>
            </a:r>
          </a:p>
          <a:p>
            <a:r>
              <a:rPr lang="en-US" dirty="0" smtClean="0"/>
              <a:t>Some small animals respire through skin(worms)</a:t>
            </a:r>
          </a:p>
          <a:p>
            <a:r>
              <a:rPr lang="en-US" dirty="0" smtClean="0"/>
              <a:t>For larger organisms, gills (aquatic animals), mantle cavity (snail), book lungs (spiders), spiracles (insects)</a:t>
            </a:r>
          </a:p>
          <a:p>
            <a:r>
              <a:rPr lang="en-US" dirty="0" smtClean="0"/>
              <a:t>All involve diffusion of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2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in 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blackspvbiology.50megs.com/Images2/clam_labele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181475" cy="2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rthropods2011.wikispaces.com/file/view/Spider_Lungs.JPG/211839670/348x376/Spider_Lu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150394"/>
            <a:ext cx="33147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edia-1.web.britannica.com/eb-media/16/55316-004-F93586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53388"/>
            <a:ext cx="4219574" cy="28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5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29-2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</a:p>
          <a:p>
            <a:r>
              <a:rPr lang="en-US" dirty="0" smtClean="0"/>
              <a:t>One or more hearts</a:t>
            </a:r>
          </a:p>
          <a:p>
            <a:r>
              <a:rPr lang="en-US" dirty="0" smtClean="0"/>
              <a:t>Open (blood only partially contained within blood vessels) or closed circulatory system</a:t>
            </a:r>
            <a:endParaRPr lang="en-US" dirty="0"/>
          </a:p>
        </p:txBody>
      </p:sp>
      <p:pic>
        <p:nvPicPr>
          <p:cNvPr id="9218" name="Picture 2" descr="http://carignanapbio.weebly.com/uploads/1/8/3/9/18395499/8914961.gif?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4724400" cy="275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6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29-2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Excretion</a:t>
            </a:r>
          </a:p>
          <a:p>
            <a:r>
              <a:rPr lang="en-US" dirty="0" smtClean="0"/>
              <a:t>Rids body of waste and maintains water levels in tissues</a:t>
            </a:r>
          </a:p>
          <a:p>
            <a:r>
              <a:rPr lang="en-US" dirty="0" smtClean="0"/>
              <a:t>Diffusion of ammonia in aquatic invertebrates(sponges, jellyfish, roundworms)</a:t>
            </a:r>
          </a:p>
          <a:p>
            <a:r>
              <a:rPr lang="en-US" dirty="0" smtClean="0"/>
              <a:t>Terrestrial inverts must maintain water and get rid of ammonia. Convert it to urea and eliminate in urine</a:t>
            </a:r>
          </a:p>
          <a:p>
            <a:pPr lvl="1"/>
            <a:r>
              <a:rPr lang="en-US" dirty="0" err="1" smtClean="0"/>
              <a:t>Nephridia</a:t>
            </a:r>
            <a:r>
              <a:rPr lang="en-US" dirty="0" smtClean="0"/>
              <a:t> (mollusks)</a:t>
            </a:r>
          </a:p>
          <a:p>
            <a:pPr lvl="1"/>
            <a:r>
              <a:rPr lang="en-US" dirty="0" err="1" smtClean="0"/>
              <a:t>Malphigian</a:t>
            </a:r>
            <a:r>
              <a:rPr lang="en-US" dirty="0" smtClean="0"/>
              <a:t> tubes (insects</a:t>
            </a:r>
            <a:r>
              <a:rPr lang="en-US" smtClean="0"/>
              <a:t>, spiders)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1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 excretory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2.estrellamountain.edu/faculty/farabee/biobk/flatwormexcr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6400"/>
            <a:ext cx="4191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xcreting101.weebly.com/uploads/1/0/5/9/10592823/85683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11035"/>
            <a:ext cx="3406398" cy="218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2.estrellamountain.edu/faculty/farabee/BIOBK/insectexcret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31" y="3900863"/>
            <a:ext cx="3614737" cy="295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5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29-2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</a:p>
          <a:p>
            <a:r>
              <a:rPr lang="en-US" dirty="0" smtClean="0"/>
              <a:t>Three trends in NS development</a:t>
            </a:r>
          </a:p>
          <a:p>
            <a:r>
              <a:rPr lang="en-US" dirty="0" smtClean="0"/>
              <a:t>Centralization-nerve cells are centralized and not spread out like a net</a:t>
            </a:r>
          </a:p>
          <a:p>
            <a:r>
              <a:rPr lang="en-US" dirty="0" smtClean="0"/>
              <a:t>Cephalization-concentration of nerve cells in one end of the body</a:t>
            </a:r>
          </a:p>
          <a:p>
            <a:r>
              <a:rPr lang="en-US" dirty="0" smtClean="0"/>
              <a:t>Specialization-specialized sense organs for light, sound, chemicals, electricity,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oices.nationalgeographic.com/files/2011/01/ARTHROPLEURA_RECONSTRUCTED-thumb-425x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9976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29-1 Invertebrate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Earliest and most primitive animals were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Made of soft tissue</a:t>
            </a:r>
          </a:p>
          <a:p>
            <a:pPr lvl="1"/>
            <a:r>
              <a:rPr lang="en-US" dirty="0" smtClean="0"/>
              <a:t>Absorbed nutrients from surrounding water</a:t>
            </a:r>
          </a:p>
          <a:p>
            <a:pPr lvl="1"/>
            <a:r>
              <a:rPr lang="en-US" dirty="0" smtClean="0"/>
              <a:t>Some had photosynthetic algae living within their tissues</a:t>
            </a:r>
          </a:p>
          <a:p>
            <a:pPr lvl="1"/>
            <a:r>
              <a:rPr lang="en-US" dirty="0" smtClean="0"/>
              <a:t>Segmented</a:t>
            </a:r>
          </a:p>
          <a:p>
            <a:pPr lvl="1"/>
            <a:r>
              <a:rPr lang="en-US" dirty="0" smtClean="0"/>
              <a:t>Bilateral symmetry</a:t>
            </a:r>
          </a:p>
          <a:p>
            <a:pPr lvl="1"/>
            <a:r>
              <a:rPr lang="en-US" dirty="0" smtClean="0"/>
              <a:t>Little cell/internal specialization</a:t>
            </a:r>
          </a:p>
          <a:p>
            <a:pPr lvl="1"/>
            <a:r>
              <a:rPr lang="en-US" dirty="0" smtClean="0"/>
              <a:t>Little organization back to front</a:t>
            </a:r>
          </a:p>
          <a:p>
            <a:pPr lvl="1"/>
            <a:r>
              <a:rPr lang="en-US" dirty="0" smtClean="0"/>
              <a:t>May have been related to jellyfish and worms but body plan distinct from anything living today</a:t>
            </a:r>
            <a:endParaRPr lang="en-US" dirty="0"/>
          </a:p>
        </p:txBody>
      </p:sp>
      <p:sp>
        <p:nvSpPr>
          <p:cNvPr id="4" name="AutoShape 2" descr="http://bio.sunyorange.edu/updated2/creationism/creation%20science/fossils/7%20The%20Cambrian%20Explosion_files/image0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5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 nervous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bio1152.nicerweb.com/Locked/media/ch49/49_02-NervousSystem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382000" cy="41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3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29-2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Movement and support</a:t>
            </a:r>
          </a:p>
          <a:p>
            <a:r>
              <a:rPr lang="en-US" dirty="0" smtClean="0"/>
              <a:t>Most animals use muscles to move</a:t>
            </a:r>
          </a:p>
          <a:p>
            <a:r>
              <a:rPr lang="en-US" dirty="0" smtClean="0"/>
              <a:t>Muscles move organisms by contraction</a:t>
            </a:r>
          </a:p>
          <a:p>
            <a:r>
              <a:rPr lang="en-US" dirty="0" smtClean="0"/>
              <a:t>Usually work with skeletal system</a:t>
            </a:r>
          </a:p>
          <a:p>
            <a:pPr lvl="1"/>
            <a:r>
              <a:rPr lang="en-US" dirty="0" smtClean="0"/>
              <a:t>Hydrostatic-muscles surround a fluid filled opening, when muscles contract animal changes shape</a:t>
            </a:r>
          </a:p>
          <a:p>
            <a:pPr lvl="1"/>
            <a:r>
              <a:rPr lang="en-US" dirty="0" smtClean="0"/>
              <a:t>Exoskeleton-hard body covering made of chitin, </a:t>
            </a:r>
            <a:r>
              <a:rPr lang="en-US" dirty="0" err="1" smtClean="0"/>
              <a:t>arthropods,muscles</a:t>
            </a:r>
            <a:r>
              <a:rPr lang="en-US" dirty="0" smtClean="0"/>
              <a:t> bend and straighten exoskeleton at joints</a:t>
            </a:r>
          </a:p>
          <a:p>
            <a:pPr lvl="1"/>
            <a:r>
              <a:rPr lang="en-US" dirty="0" smtClean="0"/>
              <a:t>Endoskeleton-calcified plate, echinoderms and sea stars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2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 skeletons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.slidesharecdn.com/locomotion2014-140929024034-phpapp02/95/locomotion-2014-68-638.jpg?cb=1411976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81800" cy="50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6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29-2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Mostly sexual, but many may also reproduce asexually</a:t>
            </a:r>
          </a:p>
          <a:p>
            <a:r>
              <a:rPr lang="en-US" dirty="0" smtClean="0"/>
              <a:t>Asexual-allows rapid reproduction, can take advantage of favorable conditions</a:t>
            </a:r>
          </a:p>
          <a:p>
            <a:pPr lvl="1"/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Budding</a:t>
            </a:r>
          </a:p>
          <a:p>
            <a:r>
              <a:rPr lang="en-US" dirty="0" smtClean="0"/>
              <a:t>Sexual maintains genetic variation</a:t>
            </a:r>
          </a:p>
          <a:p>
            <a:pPr lvl="1"/>
            <a:r>
              <a:rPr lang="en-US" dirty="0" err="1" smtClean="0"/>
              <a:t>Seperate</a:t>
            </a:r>
            <a:r>
              <a:rPr lang="en-US" dirty="0" smtClean="0"/>
              <a:t> sexes or hermaphroditic</a:t>
            </a:r>
          </a:p>
          <a:p>
            <a:pPr lvl="1"/>
            <a:r>
              <a:rPr lang="en-US" dirty="0" smtClean="0"/>
              <a:t>External and internal fertilization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28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johnfriedmann.com/biogloss/fis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6958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faculty.uca.edu/johnc/ExternalFerti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80" y="3657600"/>
            <a:ext cx="4440101" cy="30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3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29-1 Invertebrate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Beginnings of invertebrate diversity</a:t>
            </a:r>
          </a:p>
          <a:p>
            <a:r>
              <a:rPr lang="en-US" dirty="0" smtClean="0"/>
              <a:t>Cambrian period-544 </a:t>
            </a:r>
            <a:r>
              <a:rPr lang="en-US" dirty="0" err="1" smtClean="0"/>
              <a:t>mya</a:t>
            </a:r>
            <a:r>
              <a:rPr lang="en-US" dirty="0" smtClean="0"/>
              <a:t>-suddenly see an abundance of diversity in fossil record-Why?</a:t>
            </a:r>
          </a:p>
          <a:p>
            <a:pPr lvl="1"/>
            <a:r>
              <a:rPr lang="en-US" dirty="0" smtClean="0"/>
              <a:t>Shells</a:t>
            </a:r>
          </a:p>
          <a:p>
            <a:pPr lvl="1"/>
            <a:r>
              <a:rPr lang="en-US" dirty="0" smtClean="0"/>
              <a:t>Skeletons</a:t>
            </a:r>
          </a:p>
          <a:p>
            <a:pPr lvl="1"/>
            <a:r>
              <a:rPr lang="en-US" dirty="0" smtClean="0"/>
              <a:t>Hard body </a:t>
            </a:r>
            <a:r>
              <a:rPr lang="en-US" dirty="0" smtClean="0"/>
              <a:t>parts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Burgess shale in Canada-most diverse and numerous fossils found </a:t>
            </a:r>
            <a:r>
              <a:rPr lang="en-US" dirty="0" smtClean="0"/>
              <a:t>anywhere</a:t>
            </a:r>
          </a:p>
          <a:p>
            <a:pPr lvl="1"/>
            <a:r>
              <a:rPr lang="en-US" dirty="0"/>
              <a:t>http://www.sciencechannel.com/tv-shows/greatest-discoveries/videos/100-greatest-discoveries-burgess-shale-discovery/</a:t>
            </a:r>
            <a:endParaRPr lang="en-US" dirty="0"/>
          </a:p>
        </p:txBody>
      </p:sp>
      <p:pic>
        <p:nvPicPr>
          <p:cNvPr id="2050" name="Picture 2" descr="https://c1.staticflickr.com/3/2571/4153301349_159e4208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590114" cy="17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29-1 Invertebrate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Only a few million years later</a:t>
            </a:r>
          </a:p>
          <a:p>
            <a:pPr lvl="1"/>
            <a:r>
              <a:rPr lang="en-US" dirty="0" smtClean="0"/>
              <a:t>Complex body plans</a:t>
            </a:r>
          </a:p>
          <a:p>
            <a:pPr lvl="1"/>
            <a:r>
              <a:rPr lang="en-US" dirty="0" smtClean="0"/>
              <a:t>Specialized cells and tissues, organs</a:t>
            </a:r>
          </a:p>
          <a:p>
            <a:pPr lvl="1"/>
            <a:r>
              <a:rPr lang="en-US" dirty="0" smtClean="0"/>
              <a:t>Body symmetry</a:t>
            </a:r>
          </a:p>
          <a:p>
            <a:pPr lvl="1"/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Skeleton</a:t>
            </a:r>
          </a:p>
          <a:p>
            <a:pPr lvl="1"/>
            <a:r>
              <a:rPr lang="en-US" dirty="0" smtClean="0"/>
              <a:t>Back and front sides</a:t>
            </a:r>
          </a:p>
          <a:p>
            <a:pPr lvl="1"/>
            <a:r>
              <a:rPr lang="en-US" dirty="0" smtClean="0"/>
              <a:t>appendages</a:t>
            </a:r>
          </a:p>
          <a:p>
            <a:pPr lvl="1"/>
            <a:r>
              <a:rPr lang="en-US" dirty="0" smtClean="0"/>
              <a:t>Cambrian explosion</a:t>
            </a:r>
          </a:p>
          <a:p>
            <a:pPr lvl="1"/>
            <a:r>
              <a:rPr lang="en-US" dirty="0" smtClean="0"/>
              <a:t>Ancestors of modern phyla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Cambrian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commonfossilsofoklahoma.snomnh.ou.edu/Websites/paleogrant/images/Burgess%20shale%20anim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commonfossilsofoklahoma.snomnh.ou.edu/Websites/paleogrant/images/Burgess%20shale%20animal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eb.stanford.edu/group/stanfordbirds/SAN/Exhibit/Burgess500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550025" cy="47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5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29-1 Invertebrate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evolutionary relationships</a:t>
            </a:r>
            <a:endParaRPr lang="en-US" dirty="0"/>
          </a:p>
        </p:txBody>
      </p:sp>
      <p:pic>
        <p:nvPicPr>
          <p:cNvPr id="1026" name="Picture 2" descr="http://kvhs.nbed.nb.ca/gallant/biology/Cladogram_anim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362200"/>
            <a:ext cx="641032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1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29-1 Modern Evolutionary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appearance of each phylum in the fossil record represents the evolution of a successful and unique body plan</a:t>
            </a:r>
          </a:p>
          <a:p>
            <a:pPr lvl="1"/>
            <a:r>
              <a:rPr lang="en-US" dirty="0" smtClean="0"/>
              <a:t>Specialized cells and tissues or organs</a:t>
            </a:r>
          </a:p>
          <a:p>
            <a:pPr lvl="1"/>
            <a:r>
              <a:rPr lang="en-US" dirty="0" smtClean="0"/>
              <a:t>Body symmetry-radial or bilateral</a:t>
            </a:r>
          </a:p>
          <a:p>
            <a:pPr lvl="1"/>
            <a:r>
              <a:rPr lang="en-US" dirty="0" smtClean="0"/>
              <a:t>Cephalization-concentration of sense organs and nerve cells in the front of the body-more sophisticated response to environment</a:t>
            </a:r>
          </a:p>
        </p:txBody>
      </p:sp>
    </p:spTree>
    <p:extLst>
      <p:ext uri="{BB962C8B-B14F-4D97-AF65-F5344CB8AC3E}">
        <p14:creationId xmlns:p14="http://schemas.microsoft.com/office/powerpoint/2010/main" val="165319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29-1 Modern Evolutionary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lvl="2" indent="-342900"/>
            <a:r>
              <a:rPr lang="en-US" sz="2800" dirty="0"/>
              <a:t>Segmentation-specialization of each segment, allows for increased body size without requiring new genetic </a:t>
            </a:r>
            <a:r>
              <a:rPr lang="en-US" sz="2800" dirty="0" smtClean="0"/>
              <a:t>information</a:t>
            </a:r>
          </a:p>
          <a:p>
            <a:pPr marL="742950" lvl="2" indent="-342900"/>
            <a:r>
              <a:rPr lang="en-US" sz="2800" dirty="0" err="1" smtClean="0"/>
              <a:t>Coelum</a:t>
            </a:r>
            <a:r>
              <a:rPr lang="en-US" sz="2800" dirty="0" smtClean="0"/>
              <a:t> formation-body cavity between the germ layers lined with mesoderm</a:t>
            </a:r>
          </a:p>
          <a:p>
            <a:pPr marL="742950" lvl="2" indent="-342900"/>
            <a:r>
              <a:rPr lang="en-US" sz="2800" dirty="0" smtClean="0"/>
              <a:t>Early development</a:t>
            </a:r>
          </a:p>
          <a:p>
            <a:pPr marL="1200150" lvl="3" indent="-342900"/>
            <a:r>
              <a:rPr lang="en-US" sz="2800" dirty="0" err="1" smtClean="0"/>
              <a:t>Protosomes</a:t>
            </a:r>
            <a:r>
              <a:rPr lang="en-US" sz="2800" dirty="0" smtClean="0"/>
              <a:t>-opening of blastula becomes mouth</a:t>
            </a:r>
          </a:p>
          <a:p>
            <a:pPr marL="1200150" lvl="3" indent="-342900"/>
            <a:r>
              <a:rPr lang="en-US" sz="2800" dirty="0" err="1" smtClean="0"/>
              <a:t>Deutersomes</a:t>
            </a:r>
            <a:r>
              <a:rPr lang="en-US" sz="2800" dirty="0" smtClean="0"/>
              <a:t>-opening of blastula becomes anus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489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29-1 Modern Evolutionary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desertbruchid.net/Scanned_Essentials_2012/Fig_19_04_altEvol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70224"/>
            <a:ext cx="4619625" cy="55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6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591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Comparing Invertebrates</vt:lpstr>
      <vt:lpstr>29-1 Invertebrate Evolution</vt:lpstr>
      <vt:lpstr>29-1 Invertebrate Evolution</vt:lpstr>
      <vt:lpstr>29-1 Invertebrate Evolution</vt:lpstr>
      <vt:lpstr>Cambrian Explosion</vt:lpstr>
      <vt:lpstr>29-1 Invertebrate Evolution</vt:lpstr>
      <vt:lpstr>29-1 Modern Evolutionary Trends</vt:lpstr>
      <vt:lpstr>29-1 Modern Evolutionary Trends</vt:lpstr>
      <vt:lpstr>29-1 Modern Evolutionary Trends</vt:lpstr>
      <vt:lpstr>29-1 Modern Evolutionary Trends</vt:lpstr>
      <vt:lpstr>29-2 Structure and Function</vt:lpstr>
      <vt:lpstr>Intra- vs Extracellular digestion</vt:lpstr>
      <vt:lpstr>Digestive systems</vt:lpstr>
      <vt:lpstr>29-2 Structure and Function</vt:lpstr>
      <vt:lpstr>Respiration in invertebrates</vt:lpstr>
      <vt:lpstr>29-2 Structure and Function</vt:lpstr>
      <vt:lpstr>29-2 Structure and Function</vt:lpstr>
      <vt:lpstr>Invertebrate excretory systems</vt:lpstr>
      <vt:lpstr>29-2 Structure and Function</vt:lpstr>
      <vt:lpstr>Invertebrate nervous systems</vt:lpstr>
      <vt:lpstr>29-2 Structure and Function</vt:lpstr>
      <vt:lpstr>Invertebrate skeletons</vt:lpstr>
      <vt:lpstr>29-2 Structure and Function</vt:lpstr>
      <vt:lpstr>Invertebrate reproduction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Invertebrates</dc:title>
  <dc:creator>MICHELLE LAFEVRE-BERNT</dc:creator>
  <cp:lastModifiedBy>MICHELLE LAFEVRE-BERNT</cp:lastModifiedBy>
  <cp:revision>43</cp:revision>
  <dcterms:created xsi:type="dcterms:W3CDTF">2015-02-25T19:40:27Z</dcterms:created>
  <dcterms:modified xsi:type="dcterms:W3CDTF">2015-03-02T22:19:44Z</dcterms:modified>
</cp:coreProperties>
</file>