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75" r:id="rId19"/>
    <p:sldId id="273" r:id="rId20"/>
    <p:sldId id="274" r:id="rId21"/>
    <p:sldId id="276" r:id="rId22"/>
    <p:sldId id="278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7047-B204-4B92-A721-DCF3ADF3CEB2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F554-54A5-4D55-B13E-0EBDCE0D1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4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7047-B204-4B92-A721-DCF3ADF3CEB2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F554-54A5-4D55-B13E-0EBDCE0D1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1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7047-B204-4B92-A721-DCF3ADF3CEB2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F554-54A5-4D55-B13E-0EBDCE0D1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76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7047-B204-4B92-A721-DCF3ADF3CEB2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F554-54A5-4D55-B13E-0EBDCE0D1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7047-B204-4B92-A721-DCF3ADF3CEB2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F554-54A5-4D55-B13E-0EBDCE0D1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6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7047-B204-4B92-A721-DCF3ADF3CEB2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F554-54A5-4D55-B13E-0EBDCE0D1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8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7047-B204-4B92-A721-DCF3ADF3CEB2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F554-54A5-4D55-B13E-0EBDCE0D1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7047-B204-4B92-A721-DCF3ADF3CEB2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F554-54A5-4D55-B13E-0EBDCE0D1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17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7047-B204-4B92-A721-DCF3ADF3CEB2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F554-54A5-4D55-B13E-0EBDCE0D1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0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7047-B204-4B92-A721-DCF3ADF3CEB2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F554-54A5-4D55-B13E-0EBDCE0D1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7047-B204-4B92-A721-DCF3ADF3CEB2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F554-54A5-4D55-B13E-0EBDCE0D1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9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67047-B204-4B92-A721-DCF3ADF3CEB2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AF554-54A5-4D55-B13E-0EBDCE0D1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4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Comparing Chordates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45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33-2 Controlling Body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Endothermy</a:t>
            </a:r>
            <a:r>
              <a:rPr lang="en-US" dirty="0" smtClean="0"/>
              <a:t>-generate and retain heat inside their bodies. Body temp controlled from within. Birds and mammals. </a:t>
            </a:r>
          </a:p>
          <a:p>
            <a:pPr lvl="1"/>
            <a:r>
              <a:rPr lang="en-US" dirty="0" smtClean="0"/>
              <a:t>Have insulation like body fat, hair, feathers</a:t>
            </a:r>
          </a:p>
          <a:p>
            <a:pPr lvl="1"/>
            <a:r>
              <a:rPr lang="en-US" dirty="0" smtClean="0"/>
              <a:t>Sweat or pant to remove excess heat</a:t>
            </a:r>
          </a:p>
          <a:p>
            <a:pPr lvl="1"/>
            <a:r>
              <a:rPr lang="en-US" dirty="0" smtClean="0"/>
              <a:t>High metabolic rate, generate lots of heat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29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33-2 Controlling Body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Ecto</a:t>
            </a:r>
            <a:r>
              <a:rPr lang="en-US" dirty="0" smtClean="0"/>
              <a:t>- vs Endotherms</a:t>
            </a:r>
          </a:p>
          <a:p>
            <a:r>
              <a:rPr lang="en-US" dirty="0" smtClean="0"/>
              <a:t>Endotherms can stay warm at night and during cold weather but require a lot of food to generate heat</a:t>
            </a:r>
          </a:p>
          <a:p>
            <a:r>
              <a:rPr lang="en-US" dirty="0" err="1" smtClean="0"/>
              <a:t>Ectotherms</a:t>
            </a:r>
            <a:r>
              <a:rPr lang="en-US" dirty="0" smtClean="0"/>
              <a:t> are more energy efficient in climates that stay warm and have fairly constant temps but take a long time to warm up in cold climates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77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33-2 Controlling Body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Evolution of temperature control</a:t>
            </a:r>
          </a:p>
          <a:p>
            <a:r>
              <a:rPr lang="en-US" dirty="0" smtClean="0"/>
              <a:t>First land animals were ectoderms</a:t>
            </a:r>
          </a:p>
          <a:p>
            <a:r>
              <a:rPr lang="en-US" dirty="0" smtClean="0"/>
              <a:t>Reptiles are </a:t>
            </a:r>
            <a:r>
              <a:rPr lang="en-US" dirty="0" err="1" smtClean="0"/>
              <a:t>ectotherms</a:t>
            </a:r>
            <a:r>
              <a:rPr lang="en-US" dirty="0" smtClean="0"/>
              <a:t> but dinosaurs may have been endotherms</a:t>
            </a:r>
          </a:p>
          <a:p>
            <a:r>
              <a:rPr lang="en-US" dirty="0" err="1" smtClean="0"/>
              <a:t>Endothermy</a:t>
            </a:r>
            <a:r>
              <a:rPr lang="en-US" dirty="0" smtClean="0"/>
              <a:t> may have evolved more than once</a:t>
            </a:r>
          </a:p>
          <a:p>
            <a:pPr lvl="1"/>
            <a:r>
              <a:rPr lang="en-US" dirty="0" smtClean="0"/>
              <a:t>Along the evolutionary line when reptiles evolved into birds</a:t>
            </a:r>
          </a:p>
          <a:p>
            <a:pPr lvl="1"/>
            <a:r>
              <a:rPr lang="en-US" dirty="0" smtClean="0"/>
              <a:t>Along the evolutionary line when reptiles evolved into mammals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9654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33-3 Form and Function in Chordates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Feeding</a:t>
            </a:r>
          </a:p>
          <a:p>
            <a:r>
              <a:rPr lang="en-US" dirty="0" smtClean="0"/>
              <a:t>Non-vertebrate chordates (tunicates, lancelets) are filter feeders</a:t>
            </a:r>
          </a:p>
          <a:p>
            <a:pPr lvl="1"/>
            <a:r>
              <a:rPr lang="en-US" dirty="0" smtClean="0"/>
              <a:t>Remove plankton from water in pharynx</a:t>
            </a:r>
          </a:p>
          <a:p>
            <a:r>
              <a:rPr lang="en-US" dirty="0" smtClean="0"/>
              <a:t>Skulls and teeth of vertebrates are adapted to feed on wide variety of foods</a:t>
            </a:r>
          </a:p>
          <a:p>
            <a:pPr lvl="1"/>
            <a:r>
              <a:rPr lang="en-US" dirty="0" smtClean="0"/>
              <a:t>Insects, meat, seeds, nuts, leaves, nectar, etc.</a:t>
            </a:r>
          </a:p>
          <a:p>
            <a:pPr lvl="1"/>
            <a:r>
              <a:rPr lang="en-US" dirty="0" smtClean="0"/>
              <a:t>Some vertebrates (Baleen whales) are filter feeders which strain food in their mouths</a:t>
            </a:r>
          </a:p>
        </p:txBody>
      </p:sp>
    </p:spTree>
    <p:extLst>
      <p:ext uri="{BB962C8B-B14F-4D97-AF65-F5344CB8AC3E}">
        <p14:creationId xmlns:p14="http://schemas.microsoft.com/office/powerpoint/2010/main" val="3911516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33-3 Form and Function in Chordates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Digestive systems</a:t>
            </a:r>
          </a:p>
          <a:p>
            <a:r>
              <a:rPr lang="en-US" dirty="0" smtClean="0"/>
              <a:t>Organs are well adapted for different feeding habits</a:t>
            </a:r>
          </a:p>
          <a:p>
            <a:r>
              <a:rPr lang="en-US" dirty="0" smtClean="0"/>
              <a:t>Carnivores have short digestive tracts that produce fast acting meat digesting enzymes</a:t>
            </a:r>
          </a:p>
          <a:p>
            <a:r>
              <a:rPr lang="en-US" dirty="0" smtClean="0"/>
              <a:t>Herbivores have long digestive tracts that have bacteria that produce plant digesting enzymes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288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33-3 Form and Function in Chordates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4.ncsu.edu/~nmnascon/GutEvoluti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91" y="2438400"/>
            <a:ext cx="9177691" cy="28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431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33-3 Form and Function in Chordates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Respiration</a:t>
            </a:r>
          </a:p>
          <a:p>
            <a:r>
              <a:rPr lang="en-US" dirty="0" smtClean="0"/>
              <a:t>Aquatic animals have gills</a:t>
            </a:r>
          </a:p>
          <a:p>
            <a:r>
              <a:rPr lang="en-US" dirty="0" smtClean="0"/>
              <a:t>Land animals have lungs</a:t>
            </a:r>
          </a:p>
          <a:p>
            <a:r>
              <a:rPr lang="en-US" dirty="0" smtClean="0"/>
              <a:t>Both allow for gas exchange</a:t>
            </a:r>
          </a:p>
          <a:p>
            <a:r>
              <a:rPr lang="en-US" dirty="0" smtClean="0"/>
              <a:t>Some fish have extra respiratory organs-air sacs</a:t>
            </a:r>
          </a:p>
          <a:p>
            <a:r>
              <a:rPr lang="en-US" dirty="0" smtClean="0"/>
              <a:t>Lancelets and sea snakes, amphibians also respire by diffusion across body surfaces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94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33-3 Form and Function in Chordates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Respiration (continued)</a:t>
            </a:r>
          </a:p>
          <a:p>
            <a:r>
              <a:rPr lang="en-US" sz="2800" dirty="0" smtClean="0"/>
              <a:t>Gills-water flows over, gas exchanged. Oxygen goes into capillaries, carbon dioxide diffuses into water</a:t>
            </a:r>
          </a:p>
          <a:p>
            <a:r>
              <a:rPr lang="en-US" sz="2800" dirty="0" smtClean="0"/>
              <a:t>Lungs-Oxygen and carbon dioxide exchanged </a:t>
            </a:r>
          </a:p>
          <a:p>
            <a:r>
              <a:rPr lang="en-US" sz="2800" dirty="0" smtClean="0"/>
              <a:t>Surface area in mammals greater than in amphibians</a:t>
            </a:r>
          </a:p>
          <a:p>
            <a:r>
              <a:rPr lang="en-US" sz="2800" dirty="0" smtClean="0"/>
              <a:t>Amphibian lungs sacs with ridges</a:t>
            </a:r>
          </a:p>
          <a:p>
            <a:r>
              <a:rPr lang="en-US" sz="2800" dirty="0" smtClean="0"/>
              <a:t>Reptile lungs have small chambers</a:t>
            </a:r>
          </a:p>
          <a:p>
            <a:r>
              <a:rPr lang="en-US" sz="2800" dirty="0" smtClean="0"/>
              <a:t>Mammals have alveoli, oxygen rich and poor air move in and out through same passage, always oxygen poor air trapped in lungs</a:t>
            </a:r>
          </a:p>
          <a:p>
            <a:r>
              <a:rPr lang="en-US" sz="2800" dirty="0" smtClean="0"/>
              <a:t>Birds have one way air flow so always have fresh oxygen, allows flight at high altitudes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3509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33-3 Form and Function in Chordates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Gills</a:t>
            </a:r>
            <a:endParaRPr lang="en-US" dirty="0"/>
          </a:p>
        </p:txBody>
      </p:sp>
      <p:pic>
        <p:nvPicPr>
          <p:cNvPr id="7170" name="Picture 2" descr="http://classconnection.s3.amazonaws.com/38/flashcards/1293038/png/fish_gills13360752124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45697"/>
            <a:ext cx="7153275" cy="362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67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33-3 Form and Function in Chordates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deftstudios.com/bioweb/images/bimg48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06" y="1828801"/>
            <a:ext cx="7212894" cy="40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476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33-1 Chordate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First appeared 500 </a:t>
            </a:r>
            <a:r>
              <a:rPr lang="en-US" dirty="0" err="1" smtClean="0"/>
              <a:t>mya</a:t>
            </a:r>
            <a:endParaRPr lang="en-US" dirty="0" smtClean="0"/>
          </a:p>
          <a:p>
            <a:r>
              <a:rPr lang="en-US" dirty="0" smtClean="0"/>
              <a:t>Most ancient were related to the echinoderms (starfish)</a:t>
            </a:r>
          </a:p>
          <a:p>
            <a:r>
              <a:rPr lang="en-US" dirty="0" smtClean="0"/>
              <a:t>Fossils present in Cambrian deposits of Burgess Shale</a:t>
            </a:r>
          </a:p>
          <a:p>
            <a:r>
              <a:rPr lang="en-US" dirty="0" smtClean="0"/>
              <a:t>Most ancient relative found so far is </a:t>
            </a:r>
            <a:r>
              <a:rPr lang="en-US" dirty="0" err="1" smtClean="0"/>
              <a:t>Pikaia</a:t>
            </a:r>
            <a:r>
              <a:rPr lang="en-US" dirty="0" smtClean="0"/>
              <a:t>, like a worm with a notochord, only found in Chordates column and pairs of muscles like invertebrates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504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33-3 Form and Function in Chordates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s://breatheornot.files.wordpress.com/2012/06/bird-breathin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124700" cy="534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00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33-3 Form and Function in Chordates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Circulation</a:t>
            </a:r>
          </a:p>
          <a:p>
            <a:r>
              <a:rPr lang="en-US" dirty="0" smtClean="0"/>
              <a:t>Lancelets and tunicates have short </a:t>
            </a:r>
            <a:r>
              <a:rPr lang="en-US" dirty="0" err="1" smtClean="0"/>
              <a:t>tubelike</a:t>
            </a:r>
            <a:r>
              <a:rPr lang="en-US" dirty="0" smtClean="0"/>
              <a:t> hearts with a simple pump, no true chambers in heart or no true heart</a:t>
            </a:r>
          </a:p>
          <a:p>
            <a:r>
              <a:rPr lang="en-US" dirty="0" smtClean="0"/>
              <a:t>Single loop circulation-animals that have gills</a:t>
            </a:r>
          </a:p>
          <a:p>
            <a:pPr lvl="1"/>
            <a:r>
              <a:rPr lang="en-US" dirty="0" smtClean="0"/>
              <a:t>Blood moves from heart to gills to body to heart</a:t>
            </a:r>
          </a:p>
          <a:p>
            <a:r>
              <a:rPr lang="en-US" dirty="0" smtClean="0"/>
              <a:t>Double loop circulation-animals that have lungs</a:t>
            </a:r>
          </a:p>
          <a:p>
            <a:pPr lvl="1"/>
            <a:r>
              <a:rPr lang="en-US" dirty="0" smtClean="0"/>
              <a:t>Blood moves from heart to lungs to heart to body to heart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156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33-3 Form and Function in Chordates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Heart Chambers</a:t>
            </a:r>
          </a:p>
          <a:p>
            <a:r>
              <a:rPr lang="en-US" dirty="0" smtClean="0"/>
              <a:t>Partitions evolved that separate oxygen rich and poor blood</a:t>
            </a:r>
          </a:p>
          <a:p>
            <a:r>
              <a:rPr lang="en-US" dirty="0" smtClean="0"/>
              <a:t>Fish-2 chambers, one atrium, 1 ventricle, </a:t>
            </a:r>
            <a:r>
              <a:rPr lang="en-US" dirty="0" smtClean="0"/>
              <a:t>some mixing of blood</a:t>
            </a:r>
            <a:endParaRPr lang="en-US" dirty="0" smtClean="0"/>
          </a:p>
          <a:p>
            <a:r>
              <a:rPr lang="en-US" dirty="0" smtClean="0"/>
              <a:t>Most reptiles-3 chambers, 2 atria, 1 ventricle with partial division, some mixing of blood</a:t>
            </a:r>
          </a:p>
          <a:p>
            <a:r>
              <a:rPr lang="en-US" dirty="0" smtClean="0"/>
              <a:t>Crocs, birds, mammals-2 atria, 2 ventricles, no mixing of blood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978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33-3 Form and Function in Chordates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www.jayreimer.com/TEXTBOOK/iText/products/0-13-115516-4/ActiveArt/vertebrate_circulatory_sys/vertebrate_circulatory_s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9527"/>
            <a:ext cx="6172200" cy="462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789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33-3 Form and Function in Chordates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Excretion</a:t>
            </a:r>
          </a:p>
          <a:p>
            <a:r>
              <a:rPr lang="en-US" dirty="0" smtClean="0"/>
              <a:t>Ammonia must be eliminated or converted to urea</a:t>
            </a:r>
          </a:p>
          <a:p>
            <a:r>
              <a:rPr lang="en-US" dirty="0" smtClean="0"/>
              <a:t>Tunicates-ammonia leaves through outflow siphons</a:t>
            </a:r>
          </a:p>
          <a:p>
            <a:r>
              <a:rPr lang="en-US" dirty="0" smtClean="0"/>
              <a:t>Vertebrates-kidneys</a:t>
            </a:r>
          </a:p>
          <a:p>
            <a:pPr lvl="1"/>
            <a:r>
              <a:rPr lang="en-US" dirty="0" smtClean="0"/>
              <a:t>Aquatic amphibians and most fish also excrete ammonia through gills</a:t>
            </a:r>
          </a:p>
          <a:p>
            <a:pPr lvl="1"/>
            <a:r>
              <a:rPr lang="en-US" dirty="0" smtClean="0"/>
              <a:t>Land animals-urea or uric acid excreted by kidneys</a:t>
            </a:r>
          </a:p>
          <a:p>
            <a:pPr lvl="1"/>
            <a:r>
              <a:rPr lang="en-US" dirty="0" smtClean="0"/>
              <a:t>Also maintain water and salt levels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059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33-3 Form and Function in Chordates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Response</a:t>
            </a:r>
          </a:p>
          <a:p>
            <a:r>
              <a:rPr lang="en-US" dirty="0" smtClean="0"/>
              <a:t>Non-vertebrate chordates have simple nervous systems with a mass of neurons that form the brain</a:t>
            </a:r>
          </a:p>
          <a:p>
            <a:pPr lvl="1"/>
            <a:r>
              <a:rPr lang="en-US" dirty="0" smtClean="0"/>
              <a:t>No specialized sensory organs but may have sensory cells</a:t>
            </a:r>
          </a:p>
          <a:p>
            <a:r>
              <a:rPr lang="en-US" dirty="0" smtClean="0"/>
              <a:t>Vertebrates have complex brains with regions that perform different functions</a:t>
            </a:r>
          </a:p>
          <a:p>
            <a:pPr lvl="1"/>
            <a:r>
              <a:rPr lang="en-US" dirty="0" smtClean="0"/>
              <a:t>Cephalization of sense organs and neurons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538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33-3 Form and Function in Chordates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www.deftstudios.com/bioweb/images/bimg50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077200" cy="431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881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33-3 Form and Function in Chordates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Movement</a:t>
            </a:r>
          </a:p>
          <a:p>
            <a:r>
              <a:rPr lang="en-US" dirty="0" smtClean="0"/>
              <a:t>Non-vertebrates lack bones but have muscle, use muscle contraction or water flow to move</a:t>
            </a:r>
          </a:p>
          <a:p>
            <a:r>
              <a:rPr lang="en-US" dirty="0" smtClean="0"/>
              <a:t>Vertebrates have skeletal and muscular systems	internal skeletons (except hag fish)</a:t>
            </a:r>
          </a:p>
          <a:p>
            <a:pPr lvl="1"/>
            <a:r>
              <a:rPr lang="en-US" dirty="0" smtClean="0"/>
              <a:t>Bones or cartilage</a:t>
            </a:r>
          </a:p>
          <a:p>
            <a:pPr lvl="1"/>
            <a:r>
              <a:rPr lang="en-US" dirty="0" smtClean="0"/>
              <a:t>Backbone with vertebrae</a:t>
            </a:r>
          </a:p>
          <a:p>
            <a:pPr lvl="1"/>
            <a:r>
              <a:rPr lang="en-US" dirty="0" smtClean="0"/>
              <a:t>Limb girdles that appendages attach 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223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33-3 Form and Function in Chordates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media-2.web.britannica.com/eb-media/14/93314-034-F9954B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199"/>
            <a:ext cx="7086600" cy="478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150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33-3 Form and Function in Chordates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Reproduction</a:t>
            </a:r>
          </a:p>
          <a:p>
            <a:r>
              <a:rPr lang="en-US" dirty="0" smtClean="0"/>
              <a:t>Almost all reproduce sexually</a:t>
            </a:r>
          </a:p>
          <a:p>
            <a:r>
              <a:rPr lang="en-US" dirty="0" smtClean="0"/>
              <a:t>Trend is from external to internal fertilization</a:t>
            </a:r>
          </a:p>
          <a:p>
            <a:r>
              <a:rPr lang="en-US" dirty="0" smtClean="0"/>
              <a:t>Oviparous- fertilized egg develops outside body</a:t>
            </a:r>
          </a:p>
          <a:p>
            <a:r>
              <a:rPr lang="en-US" dirty="0" smtClean="0"/>
              <a:t>Ovoviviparous-</a:t>
            </a:r>
            <a:r>
              <a:rPr lang="en-US" dirty="0" smtClean="0"/>
              <a:t>fertilized egg develops inside body, nutrients from yolk in egg, young born alive</a:t>
            </a:r>
          </a:p>
          <a:p>
            <a:r>
              <a:rPr lang="en-US" dirty="0" smtClean="0"/>
              <a:t>Viviparous</a:t>
            </a:r>
            <a:r>
              <a:rPr lang="en-US" dirty="0" smtClean="0"/>
              <a:t>-fertilized egg develops inside body, nutrients directly from mother, young born alive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368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Pikaia</a:t>
            </a:r>
            <a:r>
              <a:rPr lang="en-US" dirty="0" smtClean="0"/>
              <a:t>, early Chordate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nowbio.wikispaces.com/file/view/LanceletAnatomy.gif/392174932/LanceletAnato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70709"/>
            <a:ext cx="53816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334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33-3 Form and Function in Chordates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435729.medialib.glogster.com/thumbnails/a182d702a93f692420c38995953de973cb1f4603b29ceb64606d49d71f298b26/oviparous-animals-sour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4233863" cy="31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chef.bbci.co.uk/naturelibrary/images/ic/credit/640x395/o/ov/ovoviviparity/ovoviviparity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990" y="1316182"/>
            <a:ext cx="4082006" cy="251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arts2science.files.wordpress.com/2014/02/viviparous.jpg?w=460&amp;h=3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496" y="3914775"/>
            <a:ext cx="43815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079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33-1 Chordate Family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desertbruchid.net/4_GB_Lecture_figs_f/4_GB_24_AnimaliaVert_Fig_f/Evol_Tree_Chordata_sol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932" y="1219201"/>
            <a:ext cx="6382868" cy="563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707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33-1 Evolutionary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Good fossil record!</a:t>
            </a:r>
          </a:p>
          <a:p>
            <a:r>
              <a:rPr lang="en-US" dirty="0" smtClean="0"/>
              <a:t>Adaptive radiation-Appearance of new adaptations (jaws, paired appendages) launch rapid diversification of species as they adapt to new conditions</a:t>
            </a:r>
          </a:p>
          <a:p>
            <a:r>
              <a:rPr lang="en-US" dirty="0" smtClean="0"/>
              <a:t>Convergent </a:t>
            </a:r>
            <a:r>
              <a:rPr lang="en-US" dirty="0" err="1" smtClean="0"/>
              <a:t>evolation</a:t>
            </a:r>
            <a:r>
              <a:rPr lang="en-US" dirty="0" smtClean="0"/>
              <a:t>-sometimes species evolve that are similar in appearance and behavior even though they are not closely related (example birds and bats both fly)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21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33-1 Chordate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 living groups of chordates</a:t>
            </a:r>
          </a:p>
          <a:p>
            <a:pPr lvl="1"/>
            <a:r>
              <a:rPr lang="en-US" dirty="0" smtClean="0"/>
              <a:t>Non-vertebrate chordates</a:t>
            </a:r>
          </a:p>
          <a:p>
            <a:pPr lvl="1"/>
            <a:r>
              <a:rPr lang="en-US" dirty="0" smtClean="0"/>
              <a:t>Fishes</a:t>
            </a:r>
          </a:p>
          <a:p>
            <a:pPr lvl="1"/>
            <a:r>
              <a:rPr lang="en-US" dirty="0" smtClean="0"/>
              <a:t>Amphibians</a:t>
            </a:r>
          </a:p>
          <a:p>
            <a:pPr lvl="1"/>
            <a:r>
              <a:rPr lang="en-US" dirty="0" smtClean="0"/>
              <a:t>Reptiles</a:t>
            </a:r>
          </a:p>
          <a:p>
            <a:pPr lvl="1"/>
            <a:r>
              <a:rPr lang="en-US" dirty="0" smtClean="0"/>
              <a:t>Birds</a:t>
            </a:r>
          </a:p>
          <a:p>
            <a:pPr lvl="1"/>
            <a:r>
              <a:rPr lang="en-US" dirty="0" smtClean="0"/>
              <a:t>Mammals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78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33-1 Chordate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image.slidesharecdn.com/animalkingdomcomparativeanatomy-110815154117-phpapp01/95/animal-kingdom-comparative-anatomy-41-728.jpg?cb=13134418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636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33-2 Controlling Body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for maintaining homeostasis</a:t>
            </a:r>
          </a:p>
          <a:p>
            <a:r>
              <a:rPr lang="en-US" dirty="0" smtClean="0"/>
              <a:t>Enzymes and other proteins work best within a certain range of temperatures</a:t>
            </a:r>
          </a:p>
          <a:p>
            <a:r>
              <a:rPr lang="en-US" dirty="0" smtClean="0"/>
              <a:t>All ways of maintaining body temp incorporate</a:t>
            </a:r>
          </a:p>
          <a:p>
            <a:pPr lvl="1"/>
            <a:r>
              <a:rPr lang="en-US" dirty="0" smtClean="0"/>
              <a:t>A source of heat for the body</a:t>
            </a:r>
          </a:p>
          <a:p>
            <a:pPr lvl="1"/>
            <a:r>
              <a:rPr lang="en-US" dirty="0" smtClean="0"/>
              <a:t>A way to conserve heat</a:t>
            </a:r>
          </a:p>
          <a:p>
            <a:pPr lvl="1"/>
            <a:r>
              <a:rPr lang="en-US" dirty="0" smtClean="0"/>
              <a:t>A way to eliminate excess heat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973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33-2 Controlling Body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Ectothermy</a:t>
            </a:r>
            <a:r>
              <a:rPr lang="en-US" dirty="0" smtClean="0"/>
              <a:t>-body temp mainly determined by the environment. Reptiles, fishes, amphibians</a:t>
            </a:r>
          </a:p>
          <a:p>
            <a:pPr lvl="1"/>
            <a:r>
              <a:rPr lang="en-US" dirty="0" smtClean="0"/>
              <a:t>Warm up in sun, cool down by burrowing. </a:t>
            </a:r>
          </a:p>
          <a:p>
            <a:pPr lvl="1"/>
            <a:r>
              <a:rPr lang="en-US" dirty="0" smtClean="0"/>
              <a:t>Low metabolic rate, muscles generate heat but no insulation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306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948</Words>
  <Application>Microsoft Office PowerPoint</Application>
  <PresentationFormat>On-screen Show (4:3)</PresentationFormat>
  <Paragraphs>128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Comparing Chordates</vt:lpstr>
      <vt:lpstr>33-1 Chordate Evolution</vt:lpstr>
      <vt:lpstr>Pikaia, early Chordate</vt:lpstr>
      <vt:lpstr>33-1 Chordate Family Tree</vt:lpstr>
      <vt:lpstr>33-1 Evolutionary Trends</vt:lpstr>
      <vt:lpstr>33-1 Chordate Diversity</vt:lpstr>
      <vt:lpstr>33-1 Chordate Diversity</vt:lpstr>
      <vt:lpstr>33-2 Controlling Body Temperature</vt:lpstr>
      <vt:lpstr>33-2 Controlling Body Temperature</vt:lpstr>
      <vt:lpstr>33-2 Controlling Body Temperature</vt:lpstr>
      <vt:lpstr>33-2 Controlling Body Temperature</vt:lpstr>
      <vt:lpstr>33-2 Controlling Body Temperature</vt:lpstr>
      <vt:lpstr>33-3 Form and Function in Chordates</vt:lpstr>
      <vt:lpstr>33-3 Form and Function in Chordates</vt:lpstr>
      <vt:lpstr>33-3 Form and Function in Chordates</vt:lpstr>
      <vt:lpstr>33-3 Form and Function in Chordates</vt:lpstr>
      <vt:lpstr>33-3 Form and Function in Chordates</vt:lpstr>
      <vt:lpstr>33-3 Form and Function in Chordates</vt:lpstr>
      <vt:lpstr>33-3 Form and Function in Chordates</vt:lpstr>
      <vt:lpstr>33-3 Form and Function in Chordates</vt:lpstr>
      <vt:lpstr>33-3 Form and Function in Chordates</vt:lpstr>
      <vt:lpstr>33-3 Form and Function in Chordates</vt:lpstr>
      <vt:lpstr>33-3 Form and Function in Chordates</vt:lpstr>
      <vt:lpstr>33-3 Form and Function in Chordates</vt:lpstr>
      <vt:lpstr>33-3 Form and Function in Chordates</vt:lpstr>
      <vt:lpstr>33-3 Form and Function in Chordates</vt:lpstr>
      <vt:lpstr>33-3 Form and Function in Chordates</vt:lpstr>
      <vt:lpstr>33-3 Form and Function in Chordates</vt:lpstr>
      <vt:lpstr>33-3 Form and Function in Chordates</vt:lpstr>
      <vt:lpstr>33-3 Form and Function in Chordates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LAFEVRE-BERNT</dc:creator>
  <cp:lastModifiedBy>MICHELLE LAFEVRE-BERNT</cp:lastModifiedBy>
  <cp:revision>36</cp:revision>
  <dcterms:created xsi:type="dcterms:W3CDTF">2015-03-11T19:04:41Z</dcterms:created>
  <dcterms:modified xsi:type="dcterms:W3CDTF">2015-03-11T23:30:05Z</dcterms:modified>
</cp:coreProperties>
</file>