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  <p:sldId id="260" r:id="rId6"/>
    <p:sldId id="267" r:id="rId7"/>
    <p:sldId id="261" r:id="rId8"/>
    <p:sldId id="262" r:id="rId9"/>
    <p:sldId id="263" r:id="rId10"/>
    <p:sldId id="265" r:id="rId11"/>
    <p:sldId id="266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888B5040-C0AB-45AE-8D98-6256B5A5334E}" type="datetimeFigureOut">
              <a:rPr lang="en-US" smtClean="0"/>
              <a:t>11/15/2014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607510C-D2E4-4FBF-9313-D58A2749F8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Human Body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35-40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712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Maintaining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by feedback</a:t>
            </a:r>
          </a:p>
          <a:p>
            <a:r>
              <a:rPr lang="en-US" dirty="0" smtClean="0"/>
              <a:t>Positive-signal turns something on</a:t>
            </a:r>
          </a:p>
          <a:p>
            <a:r>
              <a:rPr lang="en-US" dirty="0" smtClean="0"/>
              <a:t>Negative-signal turns something off</a:t>
            </a:r>
          </a:p>
          <a:p>
            <a:r>
              <a:rPr lang="en-US" dirty="0" smtClean="0"/>
              <a:t>Thermostat example</a:t>
            </a:r>
            <a:endParaRPr lang="en-US" dirty="0"/>
          </a:p>
        </p:txBody>
      </p:sp>
      <p:pic>
        <p:nvPicPr>
          <p:cNvPr id="4098" name="Picture 2" descr="http://www.fastol.com/~renkwitz/modthermost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199" y="838200"/>
            <a:ext cx="315783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67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Maintaining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Skin, nervous system and circulatory system maintains </a:t>
            </a:r>
          </a:p>
          <a:p>
            <a:pPr marL="0" indent="0">
              <a:buNone/>
            </a:pPr>
            <a:r>
              <a:rPr lang="en-US" dirty="0" smtClean="0"/>
              <a:t>human body temperature</a:t>
            </a:r>
            <a:endParaRPr lang="en-US" dirty="0"/>
          </a:p>
        </p:txBody>
      </p:sp>
      <p:pic>
        <p:nvPicPr>
          <p:cNvPr id="4" name="Picture 2" descr="http://apbrwww5.apsu.edu/thompsonj/Anatomy%20&amp;%20Physiology/2010/2010%20Exam%20Reviews/Exam%202%20Review/thermoregulation%20feed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636"/>
            <a:ext cx="5140476" cy="446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18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35-2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is to control and coordinate functions throughout the body and respond to internal and external stimuli</a:t>
            </a:r>
          </a:p>
          <a:p>
            <a:r>
              <a:rPr lang="en-US" dirty="0" smtClean="0"/>
              <a:t>Made up of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6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of neurons</a:t>
            </a:r>
          </a:p>
          <a:p>
            <a:r>
              <a:rPr lang="en-US" dirty="0" smtClean="0"/>
              <a:t>Cell body</a:t>
            </a:r>
          </a:p>
          <a:p>
            <a:r>
              <a:rPr lang="en-US" dirty="0" smtClean="0"/>
              <a:t>A</a:t>
            </a:r>
            <a:r>
              <a:rPr lang="en-US" dirty="0" smtClean="0"/>
              <a:t>xons</a:t>
            </a:r>
          </a:p>
          <a:p>
            <a:r>
              <a:rPr lang="en-US" dirty="0" smtClean="0"/>
              <a:t>D</a:t>
            </a:r>
            <a:r>
              <a:rPr lang="en-US" dirty="0" smtClean="0"/>
              <a:t>endrites</a:t>
            </a:r>
          </a:p>
          <a:p>
            <a:r>
              <a:rPr lang="en-US" dirty="0" smtClean="0"/>
              <a:t>Myelin sheath</a:t>
            </a:r>
            <a:endParaRPr lang="en-US" dirty="0"/>
          </a:p>
        </p:txBody>
      </p:sp>
      <p:pic>
        <p:nvPicPr>
          <p:cNvPr id="6146" name="Picture 2" descr="http://www.mhhe.com/socscience/intro/ibank/ibank/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33498"/>
            <a:ext cx="5324764" cy="39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9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Nerve Impulse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Resting Potential-voltage potential across the cell membrane when the neuron is resting</a:t>
            </a:r>
          </a:p>
          <a:p>
            <a:r>
              <a:rPr lang="en-US" dirty="0" smtClean="0"/>
              <a:t>Due to electrochemical energy</a:t>
            </a:r>
          </a:p>
          <a:p>
            <a:r>
              <a:rPr lang="en-US" dirty="0" smtClean="0"/>
              <a:t>The Moving Impulse-the electrical potential moves through the cell like a ripple in water</a:t>
            </a:r>
          </a:p>
          <a:p>
            <a:r>
              <a:rPr lang="en-US" dirty="0" smtClean="0"/>
              <a:t>Action potential-when the resting potential Is reversed (negative regions become positive, positive region becomes negative)</a:t>
            </a:r>
          </a:p>
          <a:p>
            <a:r>
              <a:rPr lang="en-US" dirty="0" smtClean="0"/>
              <a:t>Threshold-minimum level of stimulus to cause an action potential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969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6781800" cy="1600200"/>
          </a:xfrm>
        </p:spPr>
        <p:txBody>
          <a:bodyPr>
            <a:normAutofit/>
          </a:bodyPr>
          <a:lstStyle/>
          <a:p>
            <a:r>
              <a:rPr lang="en-US" sz="3600" dirty="0"/>
              <a:t>The Nerve </a:t>
            </a:r>
            <a:r>
              <a:rPr lang="en-US" sz="3600" dirty="0" smtClean="0"/>
              <a:t>Impulse-Resting Potential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highlands.edu/academics/divisions/scipe/biology/faculty/harnden/2121/images/restingpot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31182" cy="489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61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Nerve </a:t>
            </a:r>
            <a:r>
              <a:rPr lang="en-US" dirty="0" smtClean="0"/>
              <a:t>Impulse-Action </a:t>
            </a:r>
            <a:r>
              <a:rPr lang="en-US" dirty="0"/>
              <a:t>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mikeclaffey.com/psyc170/notes/images/action_potential_ax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92" y="100446"/>
            <a:ext cx="3467921" cy="454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4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Nerve </a:t>
            </a:r>
            <a:r>
              <a:rPr lang="en-US" dirty="0" smtClean="0"/>
              <a:t>Impulse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https://www.youtube.com/watch?v=jcZLtH-Uv8M</a:t>
            </a:r>
          </a:p>
        </p:txBody>
      </p:sp>
    </p:spTree>
    <p:extLst>
      <p:ext uri="{BB962C8B-B14F-4D97-AF65-F5344CB8AC3E}">
        <p14:creationId xmlns:p14="http://schemas.microsoft.com/office/powerpoint/2010/main" val="1527399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Synapse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Synapse-the location where a neuron can transmit the signal to another cell</a:t>
            </a:r>
          </a:p>
          <a:p>
            <a:r>
              <a:rPr lang="en-US" dirty="0" smtClean="0"/>
              <a:t>Signal transmitted by neurotransmitters (small molecules and peptides)</a:t>
            </a:r>
            <a:endParaRPr lang="en-US" dirty="0"/>
          </a:p>
        </p:txBody>
      </p:sp>
      <p:pic>
        <p:nvPicPr>
          <p:cNvPr id="9218" name="Picture 2" descr="http://www.somerealitybites.com/wp-content/uploads/2013/12/synap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67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35-3 Divisions of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Nervous System-relays messages, processes information and analyzes information</a:t>
            </a:r>
          </a:p>
          <a:p>
            <a:r>
              <a:rPr lang="en-US" dirty="0" smtClean="0"/>
              <a:t>Brain and spinal cord</a:t>
            </a:r>
          </a:p>
          <a:p>
            <a:r>
              <a:rPr lang="en-US" dirty="0" smtClean="0"/>
              <a:t>Meninges are connective tissue that covers brain and spinal cord</a:t>
            </a:r>
          </a:p>
          <a:p>
            <a:r>
              <a:rPr lang="en-US" dirty="0" smtClean="0"/>
              <a:t>Cerebrospinal fluid-bathes brain and spinal cord and acts as a shock absorber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9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cells make up tissues</a:t>
            </a:r>
          </a:p>
          <a:p>
            <a:r>
              <a:rPr lang="en-US" dirty="0" smtClean="0"/>
              <a:t>A collection of specialized tissues make up organs that perform a function</a:t>
            </a:r>
          </a:p>
          <a:p>
            <a:r>
              <a:rPr lang="en-US" dirty="0" smtClean="0"/>
              <a:t>Organs are  part of  larger systems that perform all functions necessary for multicellular organisms to live, grow, reproduce, use energy, respond to stimuli and maintain homeostasis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2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womens-health-advice.com/assets/images/nervous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851" y="457200"/>
            <a:ext cx="4878729" cy="49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332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381000"/>
            <a:ext cx="7543800" cy="3886200"/>
          </a:xfrm>
        </p:spPr>
        <p:txBody>
          <a:bodyPr/>
          <a:lstStyle/>
          <a:p>
            <a:r>
              <a:rPr lang="en-US" dirty="0" smtClean="0"/>
              <a:t>Frontal Lobe-conscious thought</a:t>
            </a:r>
          </a:p>
          <a:p>
            <a:r>
              <a:rPr lang="en-US" dirty="0" smtClean="0"/>
              <a:t>Parietal Lobe-Integrates sensory information</a:t>
            </a:r>
          </a:p>
          <a:p>
            <a:r>
              <a:rPr lang="en-US" dirty="0" smtClean="0"/>
              <a:t>Occipital Lobe-Vision</a:t>
            </a:r>
          </a:p>
          <a:p>
            <a:r>
              <a:rPr lang="en-US" dirty="0" smtClean="0"/>
              <a:t>Temporal-smell, sound, faces</a:t>
            </a:r>
          </a:p>
          <a:p>
            <a:endParaRPr lang="en-US" dirty="0"/>
          </a:p>
        </p:txBody>
      </p:sp>
      <p:pic>
        <p:nvPicPr>
          <p:cNvPr id="12290" name="Picture 2" descr="http://www.md-health.com/images/10402043-lobes-of-the-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8" y="2172390"/>
            <a:ext cx="5773882" cy="46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2667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"/>
            <a:ext cx="7543800" cy="3886200"/>
          </a:xfrm>
        </p:spPr>
        <p:txBody>
          <a:bodyPr/>
          <a:lstStyle/>
          <a:p>
            <a:r>
              <a:rPr lang="en-US" dirty="0" smtClean="0"/>
              <a:t>Cerebrum-Voluntary conscious activities of the body</a:t>
            </a:r>
          </a:p>
          <a:p>
            <a:r>
              <a:rPr lang="en-US" dirty="0" smtClean="0"/>
              <a:t>Cerebellum-coordinates balance and actions of the muscles</a:t>
            </a:r>
          </a:p>
          <a:p>
            <a:r>
              <a:rPr lang="en-US" dirty="0" smtClean="0"/>
              <a:t>Brain Stem-Pons and Medulla Oblongata-Regulates flow of information between brain and rest of body</a:t>
            </a:r>
          </a:p>
          <a:p>
            <a:r>
              <a:rPr lang="en-US" dirty="0" smtClean="0"/>
              <a:t>Thalamus-receives info from sense organs</a:t>
            </a:r>
          </a:p>
          <a:p>
            <a:r>
              <a:rPr lang="en-US" dirty="0" smtClean="0"/>
              <a:t> Hypothalamus-control center for recognition and analysis of hunger, thirst, fatigue, anger and body temperature</a:t>
            </a:r>
            <a:endParaRPr lang="en-US" dirty="0"/>
          </a:p>
        </p:txBody>
      </p:sp>
      <p:pic>
        <p:nvPicPr>
          <p:cNvPr id="4" name="Picture 4" descr="http://cosbiology.pbworks.com/f/1248966851/module%207%20-%20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4634345" cy="32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157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1600200"/>
          </a:xfrm>
        </p:spPr>
        <p:txBody>
          <a:bodyPr/>
          <a:lstStyle/>
          <a:p>
            <a:r>
              <a:rPr lang="en-US" dirty="0" smtClean="0"/>
              <a:t>Spinal 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"/>
            <a:ext cx="7543800" cy="3886200"/>
          </a:xfrm>
        </p:spPr>
        <p:txBody>
          <a:bodyPr/>
          <a:lstStyle/>
          <a:p>
            <a:r>
              <a:rPr lang="en-US" dirty="0" smtClean="0"/>
              <a:t>Carries signals from the brain to rest of the body</a:t>
            </a:r>
          </a:p>
          <a:p>
            <a:r>
              <a:rPr lang="en-US" dirty="0" smtClean="0"/>
              <a:t>Reflexes are processed in spinal cord, do not go to brain</a:t>
            </a:r>
            <a:endParaRPr lang="en-US" dirty="0"/>
          </a:p>
        </p:txBody>
      </p:sp>
      <p:pic>
        <p:nvPicPr>
          <p:cNvPr id="11266" name="Picture 2" descr="http://biologyonline.us/Online%20A&amp;P/AP%202/Northland/AP2lab/Lab%201%20online/lab%202/images/Pictur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09" y="2667000"/>
            <a:ext cx="5444836" cy="304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67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Includes all nerves not in central nervous system</a:t>
            </a:r>
          </a:p>
          <a:p>
            <a:r>
              <a:rPr lang="en-US" dirty="0" smtClean="0"/>
              <a:t>Sensory division-transmits info from sense organs to central nervous system (CNS)</a:t>
            </a:r>
          </a:p>
          <a:p>
            <a:r>
              <a:rPr lang="en-US" dirty="0" smtClean="0"/>
              <a:t>Motor Division-transmits info from CNS to muscles and glands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8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Motor Division of 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Somatic Nervous System-regulates activities that are under conscious control</a:t>
            </a:r>
          </a:p>
          <a:p>
            <a:r>
              <a:rPr lang="en-US" dirty="0" smtClean="0"/>
              <a:t>Autonomic Nervous System-regulates involuntary activities like heartbeat, contraction of smooth muscles in digestive tract; further divided into sympathetic and parasympathetic systems, which have opposite effects (one increases heart rate, one decreases)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63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Organization of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rsdhope.org/uploads/3/5/3/8/3538141/5416079_orig.jpg?4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7086600" cy="418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141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35-4 The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Stimuli is detected by sensory receptors</a:t>
            </a:r>
          </a:p>
          <a:p>
            <a:r>
              <a:rPr lang="en-US" dirty="0" smtClean="0"/>
              <a:t>5 types of sensory receptors</a:t>
            </a:r>
          </a:p>
          <a:p>
            <a:pPr lvl="1"/>
            <a:r>
              <a:rPr lang="en-US" dirty="0" smtClean="0"/>
              <a:t>Pain-located throughout the body</a:t>
            </a:r>
          </a:p>
          <a:p>
            <a:pPr lvl="1"/>
            <a:r>
              <a:rPr lang="en-US" dirty="0" err="1" smtClean="0"/>
              <a:t>Thermoreceptors</a:t>
            </a:r>
            <a:r>
              <a:rPr lang="en-US" dirty="0" smtClean="0"/>
              <a:t>-skin, body core, hypothalamus</a:t>
            </a:r>
          </a:p>
          <a:p>
            <a:pPr lvl="1"/>
            <a:r>
              <a:rPr lang="en-US" dirty="0" smtClean="0"/>
              <a:t>Mechanoreceptors-skin, skeletal muscles and inner ears</a:t>
            </a:r>
          </a:p>
          <a:p>
            <a:pPr lvl="1"/>
            <a:r>
              <a:rPr lang="en-US" dirty="0" smtClean="0"/>
              <a:t>Chemoreceptors-nose and taste buds</a:t>
            </a:r>
          </a:p>
          <a:p>
            <a:pPr lvl="1"/>
            <a:r>
              <a:rPr lang="en-US" dirty="0" smtClean="0"/>
              <a:t>Photoreceptors-eyes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72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181600"/>
            <a:ext cx="6781800" cy="1600200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brickellvision.com/wp-content/uploads/2014/10/Eye-Anatomy-M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2365"/>
            <a:ext cx="7187088" cy="506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97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0"/>
            <a:ext cx="6781800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Path of light in eye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543800" cy="3886200"/>
          </a:xfrm>
        </p:spPr>
        <p:txBody>
          <a:bodyPr/>
          <a:lstStyle/>
          <a:p>
            <a:r>
              <a:rPr lang="en-US" dirty="0" smtClean="0"/>
              <a:t>Light enters through cornea, which focuses light</a:t>
            </a:r>
          </a:p>
          <a:p>
            <a:r>
              <a:rPr lang="en-US" dirty="0" smtClean="0"/>
              <a:t>Light passes through anterior chamber and aqueous humor (liquid) </a:t>
            </a:r>
          </a:p>
          <a:p>
            <a:r>
              <a:rPr lang="en-US" dirty="0" smtClean="0"/>
              <a:t>Next passes through the pupil in the Iris</a:t>
            </a:r>
          </a:p>
          <a:p>
            <a:r>
              <a:rPr lang="en-US" dirty="0" smtClean="0"/>
              <a:t>Lens, behind the pupil focuses image and focuses light on the retina-rods respond to light, cones see color</a:t>
            </a:r>
          </a:p>
          <a:p>
            <a:r>
              <a:rPr lang="en-US" dirty="0" smtClean="0"/>
              <a:t>Light focuses on fovea</a:t>
            </a:r>
          </a:p>
          <a:p>
            <a:r>
              <a:rPr lang="en-US" dirty="0" smtClean="0"/>
              <a:t>Signal sent through optic nerve to the brain</a:t>
            </a:r>
            <a:endParaRPr lang="en-US" dirty="0"/>
          </a:p>
        </p:txBody>
      </p:sp>
      <p:pic>
        <p:nvPicPr>
          <p:cNvPr id="16388" name="Picture 4" descr="http://misclab.umeoce.maine.edu/boss/classes/SMS_491_2003/ey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16" y="4114800"/>
            <a:ext cx="41256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Anatomy is the study of the structure of the organs and organ systems</a:t>
            </a:r>
          </a:p>
          <a:p>
            <a:r>
              <a:rPr lang="en-US" dirty="0" smtClean="0"/>
              <a:t>Physiology is the study of the function of the organs and organ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585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876800"/>
            <a:ext cx="6781800" cy="1600200"/>
          </a:xfrm>
        </p:spPr>
        <p:txBody>
          <a:bodyPr/>
          <a:lstStyle/>
          <a:p>
            <a:r>
              <a:rPr lang="en-US" dirty="0" smtClean="0"/>
              <a:t>Hearing and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destinationdoover.com/wp-content/uploads/2014/04/ear-ana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51749" cy="51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908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543800" cy="3886200"/>
          </a:xfrm>
        </p:spPr>
        <p:txBody>
          <a:bodyPr/>
          <a:lstStyle/>
          <a:p>
            <a:r>
              <a:rPr lang="en-US" dirty="0" smtClean="0"/>
              <a:t>Sound is vibrations in the ear</a:t>
            </a:r>
          </a:p>
          <a:p>
            <a:r>
              <a:rPr lang="en-US" dirty="0" smtClean="0"/>
              <a:t>Vibrations move through auditory canal and cause the tympanum (eardrum) to vibrate</a:t>
            </a:r>
          </a:p>
          <a:p>
            <a:r>
              <a:rPr lang="en-US" dirty="0" smtClean="0"/>
              <a:t>Hammer anvil and stirrup (bones) pick up vibrations</a:t>
            </a:r>
          </a:p>
          <a:p>
            <a:r>
              <a:rPr lang="en-US" dirty="0" smtClean="0"/>
              <a:t>Vibrations go from stirrup to oval window</a:t>
            </a:r>
          </a:p>
          <a:p>
            <a:r>
              <a:rPr lang="en-US" dirty="0" smtClean="0"/>
              <a:t>Causes pressure waves in fluid in cochlea</a:t>
            </a:r>
          </a:p>
          <a:p>
            <a:r>
              <a:rPr lang="en-US" dirty="0" smtClean="0"/>
              <a:t>Tiny hairs are moved by pressure waves in cochlea which causes nerve impulses that go to brain</a:t>
            </a:r>
            <a:endParaRPr lang="en-US" dirty="0"/>
          </a:p>
        </p:txBody>
      </p:sp>
      <p:pic>
        <p:nvPicPr>
          <p:cNvPr id="4" name="Picture 2" descr="http://destinationdoover.com/wp-content/uploads/2014/04/ear-anatom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51" y="3886200"/>
            <a:ext cx="442829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92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Hairs In Cochlea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visualphotos.com/photo/1x6010392/hair_cells_from_the_cochlea_of_the_inner_ear_sem_p434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5943600" cy="40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44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Ears help CNS maintain balance</a:t>
            </a:r>
          </a:p>
          <a:p>
            <a:r>
              <a:rPr lang="en-US" dirty="0" smtClean="0"/>
              <a:t>Above cochlea, semicircular canals monitor position of head and body in relation to gravity</a:t>
            </a:r>
          </a:p>
          <a:p>
            <a:r>
              <a:rPr lang="en-US" dirty="0" smtClean="0"/>
              <a:t>Lined with hairs. When head changes position, fluid bends the hairs which sends signals to brain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59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 and Taste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457200"/>
            <a:ext cx="7543800" cy="3886200"/>
          </a:xfrm>
        </p:spPr>
        <p:txBody>
          <a:bodyPr/>
          <a:lstStyle/>
          <a:p>
            <a:r>
              <a:rPr lang="en-US" dirty="0" smtClean="0"/>
              <a:t>Chemoreceptors</a:t>
            </a:r>
          </a:p>
          <a:p>
            <a:r>
              <a:rPr lang="en-US" dirty="0" smtClean="0"/>
              <a:t>Smell and taste are connected</a:t>
            </a:r>
          </a:p>
          <a:p>
            <a:r>
              <a:rPr lang="en-US" dirty="0" smtClean="0"/>
              <a:t>Olfactory receptors and taste buds</a:t>
            </a:r>
            <a:endParaRPr lang="en-US" dirty="0"/>
          </a:p>
        </p:txBody>
      </p:sp>
      <p:pic>
        <p:nvPicPr>
          <p:cNvPr id="20482" name="Picture 2" descr="http://images.fineartamerica.com/images-medium-large-5/3-fish-taste-buds-sem-science-photo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2390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2257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-609600"/>
            <a:ext cx="7543800" cy="3886200"/>
          </a:xfrm>
        </p:spPr>
        <p:txBody>
          <a:bodyPr/>
          <a:lstStyle/>
          <a:p>
            <a:r>
              <a:rPr lang="en-US" dirty="0" smtClean="0"/>
              <a:t>Mechanoreceptors found in skin</a:t>
            </a:r>
          </a:p>
          <a:p>
            <a:r>
              <a:rPr lang="en-US" dirty="0" smtClean="0"/>
              <a:t>Most concentrated in fingers, toes and face</a:t>
            </a:r>
            <a:endParaRPr lang="en-US" dirty="0"/>
          </a:p>
        </p:txBody>
      </p:sp>
      <p:pic>
        <p:nvPicPr>
          <p:cNvPr id="21506" name="Picture 2" descr="http://bcs.whfreeman.com/thelifewire8e/content/cat_010/f45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133600"/>
            <a:ext cx="577672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2686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35-5 Drugs and 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Stimulants-increase heart rate, blood pressure, breathing rate, release of neurotransmitters in synapses</a:t>
            </a:r>
          </a:p>
          <a:p>
            <a:r>
              <a:rPr lang="en-US" dirty="0" smtClean="0"/>
              <a:t>Can deplete neurotransmitters and results in fatigue, depression, circulatory problems, hallucinations</a:t>
            </a:r>
          </a:p>
          <a:p>
            <a:r>
              <a:rPr lang="en-US" dirty="0" smtClean="0"/>
              <a:t>Amphetamines, nicotine, caffeine</a:t>
            </a:r>
            <a:endParaRPr lang="en-US" dirty="0"/>
          </a:p>
        </p:txBody>
      </p:sp>
      <p:pic>
        <p:nvPicPr>
          <p:cNvPr id="22530" name="Picture 2" descr="http://www.magazine.ayurvediccure.com/wp-content/uploads/2008/10/energy-drink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2857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442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35-5 Drugs and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Depressants-decrease heart rate, blood pressure, relax muscles and relieve tension</a:t>
            </a:r>
          </a:p>
          <a:p>
            <a:r>
              <a:rPr lang="en-US" dirty="0" smtClean="0"/>
              <a:t>Prevent nerve cells from starting an action potential</a:t>
            </a:r>
          </a:p>
          <a:p>
            <a:r>
              <a:rPr lang="en-US" dirty="0" smtClean="0"/>
              <a:t>Can be addicting</a:t>
            </a:r>
          </a:p>
          <a:p>
            <a:r>
              <a:rPr lang="en-US" dirty="0" smtClean="0"/>
              <a:t>Depressants and alcohol together can be fatal</a:t>
            </a:r>
          </a:p>
          <a:p>
            <a:r>
              <a:rPr lang="en-US" dirty="0" smtClean="0"/>
              <a:t>Xanax, valium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578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35-5 Drugs and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Cocaine and Crack-causes sudden release of neurotransmitter dopamine in the brain</a:t>
            </a:r>
          </a:p>
          <a:p>
            <a:r>
              <a:rPr lang="en-US" dirty="0" smtClean="0"/>
              <a:t>Stimulates “pleasure centers” in the brain</a:t>
            </a:r>
          </a:p>
          <a:p>
            <a:r>
              <a:rPr lang="en-US" dirty="0" smtClean="0"/>
              <a:t>Addictive</a:t>
            </a:r>
          </a:p>
          <a:p>
            <a:r>
              <a:rPr lang="en-US" dirty="0" smtClean="0"/>
              <a:t>Stimulant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52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35-5 Drugs and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Opiates-mimic natural chemicals in brain, endorphins</a:t>
            </a:r>
          </a:p>
          <a:p>
            <a:r>
              <a:rPr lang="en-US" dirty="0" smtClean="0"/>
              <a:t>Help to overcome sensation of pain</a:t>
            </a:r>
          </a:p>
          <a:p>
            <a:r>
              <a:rPr lang="en-US" dirty="0" smtClean="0"/>
              <a:t>Addictive</a:t>
            </a:r>
          </a:p>
          <a:p>
            <a:r>
              <a:rPr lang="en-US" dirty="0" smtClean="0"/>
              <a:t>Morphine, oxycodone, </a:t>
            </a:r>
            <a:r>
              <a:rPr lang="en-US" dirty="0" err="1" smtClean="0"/>
              <a:t>codiene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49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lewissci.files.wordpress.com/2014/04/organsystem.jpg?w=4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399"/>
            <a:ext cx="6934200" cy="514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069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35-5 Drugs and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Marijuana-Most abused illegal drug</a:t>
            </a:r>
          </a:p>
          <a:p>
            <a:r>
              <a:rPr lang="en-US" dirty="0" smtClean="0"/>
              <a:t>Active ingredient is THC</a:t>
            </a:r>
          </a:p>
          <a:p>
            <a:r>
              <a:rPr lang="en-US" dirty="0" smtClean="0"/>
              <a:t>Temporary feeling of euphoria</a:t>
            </a:r>
          </a:p>
          <a:p>
            <a:r>
              <a:rPr lang="en-US" dirty="0" smtClean="0"/>
              <a:t>Smoking is dangerous to lungs</a:t>
            </a:r>
          </a:p>
          <a:p>
            <a:r>
              <a:rPr lang="en-US" dirty="0" smtClean="0"/>
              <a:t>Loss of memory, inability to concentrate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7701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35-5 Drugs and the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Alcohol-most dangerous and abused legal drug</a:t>
            </a:r>
          </a:p>
          <a:p>
            <a:r>
              <a:rPr lang="en-US" dirty="0" smtClean="0"/>
              <a:t>Depressant</a:t>
            </a:r>
          </a:p>
          <a:p>
            <a:r>
              <a:rPr lang="en-US" dirty="0" smtClean="0"/>
              <a:t>Impairs judgment and motor skills, heart and breathing rate</a:t>
            </a:r>
          </a:p>
          <a:p>
            <a:r>
              <a:rPr lang="en-US" dirty="0" smtClean="0"/>
              <a:t>Especially dangerous to developing fetuses and children because affects nervous system development</a:t>
            </a:r>
          </a:p>
          <a:p>
            <a:r>
              <a:rPr lang="en-US" dirty="0" smtClean="0"/>
              <a:t>Damages liver</a:t>
            </a:r>
          </a:p>
          <a:p>
            <a:r>
              <a:rPr lang="en-US" dirty="0" smtClean="0"/>
              <a:t>Leads to alcoholism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475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Blood Alcohol Concentration (BAC)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http://www.boat-ed.com/images/drawings/blood_alcohol_concentration_impairment_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2514600" cy="33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www.golocalnet.net/drive/ba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46018"/>
            <a:ext cx="4916510" cy="352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1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35-1 Levels of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Cells, tissues, organs, organ system, organism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3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 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6" name="Picture 2" descr="http://www.proprofs.com/quiz-school/upload/yuiupload/77073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6324600" cy="496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66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0292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 of Organ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static.trunity.net/files/229001_229100/229068/organs-fig-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928"/>
            <a:ext cx="2847975" cy="680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18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Muscle-most abundant, controls movement</a:t>
            </a:r>
          </a:p>
          <a:p>
            <a:r>
              <a:rPr lang="en-US" dirty="0" smtClean="0"/>
              <a:t>Epithelial-covers the surface of the body</a:t>
            </a:r>
          </a:p>
          <a:p>
            <a:r>
              <a:rPr lang="en-US" dirty="0" smtClean="0"/>
              <a:t>Connective-holds organs together; tendons and ligaments</a:t>
            </a:r>
          </a:p>
          <a:p>
            <a:r>
              <a:rPr lang="en-US" dirty="0" smtClean="0"/>
              <a:t>Nervous-receives messages, analyzes data, directs responses</a:t>
            </a:r>
            <a:endParaRPr lang="en-US" dirty="0"/>
          </a:p>
        </p:txBody>
      </p:sp>
      <p:pic>
        <p:nvPicPr>
          <p:cNvPr id="4" name="Picture 2" descr="http://woostermiddle.stratfordk12.org////images/customer-images//4_types_of_tiss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333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3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Maintaining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bodies must:</a:t>
            </a:r>
          </a:p>
          <a:p>
            <a:r>
              <a:rPr lang="en-US" dirty="0" smtClean="0"/>
              <a:t> Maintain a constant temperature</a:t>
            </a:r>
          </a:p>
          <a:p>
            <a:r>
              <a:rPr lang="en-US" dirty="0"/>
              <a:t>U</a:t>
            </a:r>
            <a:r>
              <a:rPr lang="en-US" dirty="0" smtClean="0"/>
              <a:t>se energy in cellular respiration</a:t>
            </a:r>
          </a:p>
          <a:p>
            <a:r>
              <a:rPr lang="en-US" dirty="0"/>
              <a:t>B</a:t>
            </a:r>
            <a:r>
              <a:rPr lang="en-US" dirty="0" smtClean="0"/>
              <a:t>e kept bathed in fluid</a:t>
            </a:r>
          </a:p>
          <a:p>
            <a:r>
              <a:rPr lang="en-US" dirty="0" smtClean="0"/>
              <a:t>Be c</a:t>
            </a:r>
            <a:r>
              <a:rPr lang="en-US" dirty="0" smtClean="0"/>
              <a:t>leansed of waste products</a:t>
            </a:r>
          </a:p>
          <a:p>
            <a:r>
              <a:rPr lang="en-US" dirty="0" smtClean="0"/>
              <a:t>=Homeostasis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1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403</TotalTime>
  <Words>991</Words>
  <Application>Microsoft Office PowerPoint</Application>
  <PresentationFormat>On-screen Show (4:3)</PresentationFormat>
  <Paragraphs>159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NewsPrint</vt:lpstr>
      <vt:lpstr>The Human Body</vt:lpstr>
      <vt:lpstr>Main Ideas</vt:lpstr>
      <vt:lpstr>Main Ideas</vt:lpstr>
      <vt:lpstr>Human Organ Systems</vt:lpstr>
      <vt:lpstr>35-1 Levels of Organization</vt:lpstr>
      <vt:lpstr>11 Organ Systems</vt:lpstr>
      <vt:lpstr>Functions of Organ Systems</vt:lpstr>
      <vt:lpstr>Types of Tissues</vt:lpstr>
      <vt:lpstr>Maintaining Homeostasis</vt:lpstr>
      <vt:lpstr>Maintaining Homeostasis</vt:lpstr>
      <vt:lpstr>Maintaining Homeostasis</vt:lpstr>
      <vt:lpstr>35-2 The Nervous System</vt:lpstr>
      <vt:lpstr>The Nervous System</vt:lpstr>
      <vt:lpstr>The Nerve Impulse</vt:lpstr>
      <vt:lpstr>The Nerve Impulse-Resting Potential</vt:lpstr>
      <vt:lpstr>The Nerve Impulse-Action Potential</vt:lpstr>
      <vt:lpstr>The Nerve Impulse</vt:lpstr>
      <vt:lpstr>The Synapse</vt:lpstr>
      <vt:lpstr>35-3 Divisions of the Nervous System</vt:lpstr>
      <vt:lpstr>Central Nervous System</vt:lpstr>
      <vt:lpstr>Brain</vt:lpstr>
      <vt:lpstr>PowerPoint Presentation</vt:lpstr>
      <vt:lpstr>Spinal Cord</vt:lpstr>
      <vt:lpstr>Peripheral Nervous System</vt:lpstr>
      <vt:lpstr>Motor Division of Peripheral Nervous System</vt:lpstr>
      <vt:lpstr>Organization of Nervous System</vt:lpstr>
      <vt:lpstr>35-4 The Senses</vt:lpstr>
      <vt:lpstr>Vision</vt:lpstr>
      <vt:lpstr>Path of light in eye</vt:lpstr>
      <vt:lpstr>Hearing and Balance</vt:lpstr>
      <vt:lpstr>Hearing</vt:lpstr>
      <vt:lpstr>Hairs In Cochlea</vt:lpstr>
      <vt:lpstr>Balance</vt:lpstr>
      <vt:lpstr>Smell and Taste</vt:lpstr>
      <vt:lpstr>Touch</vt:lpstr>
      <vt:lpstr>35-5 Drugs and the Nervous System</vt:lpstr>
      <vt:lpstr>35-5 Drugs and the Nervous System</vt:lpstr>
      <vt:lpstr>35-5 Drugs and the Nervous System</vt:lpstr>
      <vt:lpstr>35-5 Drugs and the Nervous System</vt:lpstr>
      <vt:lpstr>35-5 Drugs and the Nervous System</vt:lpstr>
      <vt:lpstr>35-5 Drugs and the Nervous System</vt:lpstr>
      <vt:lpstr>Blood Alcohol Concentration (BAC)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Ideas</dc:title>
  <dc:creator>MICHELLE LAFEVRE-BERNT</dc:creator>
  <cp:lastModifiedBy>MICHELLE LAFEVRE-BERNT</cp:lastModifiedBy>
  <cp:revision>67</cp:revision>
  <dcterms:created xsi:type="dcterms:W3CDTF">2014-11-15T21:25:07Z</dcterms:created>
  <dcterms:modified xsi:type="dcterms:W3CDTF">2014-11-16T04:42:44Z</dcterms:modified>
</cp:coreProperties>
</file>