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89" r:id="rId38"/>
    <p:sldId id="293" r:id="rId39"/>
    <p:sldId id="294" r:id="rId40"/>
    <p:sldId id="295" r:id="rId41"/>
    <p:sldId id="296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29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80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8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7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8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9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2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6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2D61B-D626-4A06-83F0-0C9FD0C8507A}" type="datetimeFigureOut">
              <a:rPr lang="en-US" smtClean="0"/>
              <a:t>12/30/2014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3D6C4-53BA-4503-A3F3-993603DAD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Skeletal, Muscular and Integumentary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regopestudies.wikispaces.com/file/view/types_of_bones--0.jpg/103239101/types_of_bones-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18" y="1447800"/>
            <a:ext cx="7065682" cy="514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36-1 </a:t>
            </a:r>
            <a:r>
              <a:rPr lang="en-US" dirty="0" smtClean="0"/>
              <a:t>Development of Bones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newborns, comprised of cartilage</a:t>
            </a:r>
          </a:p>
          <a:p>
            <a:r>
              <a:rPr lang="en-US" dirty="0" smtClean="0"/>
              <a:t>Cartilage cells in a network of protein fibers-collagen, elastin. Dense, fibrous supportive and flexible</a:t>
            </a:r>
          </a:p>
          <a:p>
            <a:r>
              <a:rPr lang="en-US" dirty="0" smtClean="0"/>
              <a:t>As we age, ossification (bone formation) occurs-cartilage is replaced by bones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59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Development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Osteoblasts create bone</a:t>
            </a:r>
          </a:p>
          <a:p>
            <a:r>
              <a:rPr lang="en-US" dirty="0" err="1" smtClean="0"/>
              <a:t>Osteo</a:t>
            </a:r>
            <a:r>
              <a:rPr lang="en-US" dirty="0" smtClean="0"/>
              <a:t>-bone</a:t>
            </a:r>
          </a:p>
          <a:p>
            <a:r>
              <a:rPr lang="en-US" dirty="0" smtClean="0"/>
              <a:t>Blast-cells that form new cells</a:t>
            </a:r>
          </a:p>
          <a:p>
            <a:r>
              <a:rPr lang="en-US" dirty="0" smtClean="0"/>
              <a:t>Osteoclasts break down bone</a:t>
            </a:r>
          </a:p>
          <a:p>
            <a:r>
              <a:rPr lang="en-US" dirty="0" err="1" smtClean="0"/>
              <a:t>Osteo</a:t>
            </a:r>
            <a:r>
              <a:rPr lang="en-US" dirty="0" smtClean="0"/>
              <a:t>-bone</a:t>
            </a:r>
          </a:p>
          <a:p>
            <a:r>
              <a:rPr lang="en-US" dirty="0" smtClean="0"/>
              <a:t>Clast-cells that break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01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Development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Ossification-begins 7 months before birth</a:t>
            </a:r>
          </a:p>
          <a:p>
            <a:r>
              <a:rPr lang="en-US" dirty="0" smtClean="0"/>
              <a:t>Osteoblasts secrete mineral deposits</a:t>
            </a:r>
          </a:p>
          <a:p>
            <a:r>
              <a:rPr lang="en-US" dirty="0" smtClean="0"/>
              <a:t>Osteoblasts become surrounded by bone and become osteocytes (-</a:t>
            </a:r>
            <a:r>
              <a:rPr lang="en-US" dirty="0" err="1" smtClean="0"/>
              <a:t>cyte</a:t>
            </a:r>
            <a:r>
              <a:rPr lang="en-US" dirty="0"/>
              <a:t>=</a:t>
            </a:r>
            <a:r>
              <a:rPr lang="en-US" dirty="0" smtClean="0"/>
              <a:t>cell)</a:t>
            </a:r>
          </a:p>
          <a:p>
            <a:r>
              <a:rPr lang="en-US" dirty="0" smtClean="0"/>
              <a:t>Occurs at end of bones at growth plates</a:t>
            </a:r>
          </a:p>
          <a:p>
            <a:r>
              <a:rPr lang="en-US" dirty="0" smtClean="0"/>
              <a:t>Stops when you stop growing</a:t>
            </a:r>
          </a:p>
        </p:txBody>
      </p:sp>
    </p:spTree>
    <p:extLst>
      <p:ext uri="{BB962C8B-B14F-4D97-AF65-F5344CB8AC3E}">
        <p14:creationId xmlns:p14="http://schemas.microsoft.com/office/powerpoint/2010/main" val="1088507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Development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occurs when bones are broken</a:t>
            </a:r>
          </a:p>
          <a:p>
            <a:pPr lvl="1"/>
            <a:r>
              <a:rPr lang="en-US" dirty="0" smtClean="0"/>
              <a:t>Osteoclasts remove damaged bone</a:t>
            </a:r>
          </a:p>
          <a:p>
            <a:pPr lvl="1"/>
            <a:r>
              <a:rPr lang="en-US" dirty="0" smtClean="0"/>
              <a:t>Osteoblasts provide new bone</a:t>
            </a:r>
          </a:p>
          <a:p>
            <a:r>
              <a:rPr lang="en-US" dirty="0" smtClean="0"/>
              <a:t>Cartilage remains in places where flexibility is needed</a:t>
            </a:r>
          </a:p>
          <a:p>
            <a:pPr lvl="1"/>
            <a:r>
              <a:rPr lang="en-US" dirty="0" smtClean="0"/>
              <a:t>Tip of nose, external part of ears, where rib bones are attached to sternum (breast bone at center of rib cage)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8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Development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eorthopod.com/images/ContentImages/foot/child_foot_severs/child_foot_severs_caus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9618"/>
            <a:ext cx="5867400" cy="48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176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Development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figures.boundless.com/21211/full/604-bone-cells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00800" cy="45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3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Types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Immovable-bones in skull</a:t>
            </a:r>
          </a:p>
          <a:p>
            <a:r>
              <a:rPr lang="en-US" dirty="0" smtClean="0"/>
              <a:t>Slightly movable-joints between vertebrae</a:t>
            </a:r>
          </a:p>
          <a:p>
            <a:r>
              <a:rPr lang="en-US" dirty="0" smtClean="0"/>
              <a:t>Freely moving joints-ball and socket, pivot, hinge, saddle joints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34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Types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22" name="Picture 6" descr="https://encrypted-tbn2.gstatic.com/images?q=tbn:ANd9GcSiQbmxCIk8_lOFQkLfeaX0mrpPbq8OE95UngJMu_mKiEMD86GG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019800" cy="541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0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freely movable joints, ends are covered by cartilage to protect bones from rubbing against each other</a:t>
            </a:r>
          </a:p>
          <a:p>
            <a:r>
              <a:rPr lang="en-US" dirty="0" smtClean="0"/>
              <a:t>Surrounded by a fibrous joint capsule</a:t>
            </a:r>
          </a:p>
          <a:p>
            <a:pPr lvl="1"/>
            <a:r>
              <a:rPr lang="en-US" dirty="0" smtClean="0"/>
              <a:t>Ligaments</a:t>
            </a:r>
          </a:p>
          <a:p>
            <a:pPr lvl="1"/>
            <a:r>
              <a:rPr lang="en-US" dirty="0" smtClean="0"/>
              <a:t>Layer of cells that produce synovial fluid</a:t>
            </a:r>
          </a:p>
          <a:p>
            <a:pPr lvl="1"/>
            <a:r>
              <a:rPr lang="en-US" dirty="0" smtClean="0"/>
              <a:t>Bursa are sacs of synovial fluid (knees, some other joints)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1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The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Functions:</a:t>
            </a:r>
          </a:p>
          <a:p>
            <a:r>
              <a:rPr lang="en-US" dirty="0" smtClean="0"/>
              <a:t>Supports body</a:t>
            </a:r>
          </a:p>
          <a:p>
            <a:r>
              <a:rPr lang="en-US" dirty="0" smtClean="0"/>
              <a:t>Protects organs</a:t>
            </a:r>
          </a:p>
          <a:p>
            <a:r>
              <a:rPr lang="en-US" dirty="0" smtClean="0"/>
              <a:t>Provides movement</a:t>
            </a:r>
          </a:p>
          <a:p>
            <a:r>
              <a:rPr lang="en-US" dirty="0" smtClean="0"/>
              <a:t>Stores minerals</a:t>
            </a:r>
          </a:p>
          <a:p>
            <a:r>
              <a:rPr lang="en-US" dirty="0" smtClean="0"/>
              <a:t>Provides site for blood cell 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tissue is damaged, inflammation is the body’s response</a:t>
            </a:r>
          </a:p>
          <a:p>
            <a:pPr lvl="1"/>
            <a:r>
              <a:rPr lang="en-US" dirty="0" smtClean="0"/>
              <a:t>Swelling, redness, heat, pain</a:t>
            </a:r>
          </a:p>
          <a:p>
            <a:pPr lvl="1"/>
            <a:r>
              <a:rPr lang="en-US" dirty="0" smtClean="0"/>
              <a:t>Bursitis-occurs in bursa</a:t>
            </a:r>
          </a:p>
          <a:p>
            <a:pPr lvl="1"/>
            <a:r>
              <a:rPr lang="en-US" dirty="0" smtClean="0"/>
              <a:t>Arthritis-100 types, affects 10% world’s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74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Joints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rejuvenation-science.com/images/joint-kn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400800" cy="53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46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40% of mass of your body is muscle</a:t>
            </a:r>
          </a:p>
          <a:p>
            <a:r>
              <a:rPr lang="en-US" dirty="0" smtClean="0"/>
              <a:t>Function:</a:t>
            </a:r>
          </a:p>
          <a:p>
            <a:r>
              <a:rPr lang="en-US" dirty="0" smtClean="0"/>
              <a:t>Moves bones, maintains blood pressure, moves food through digestive system, all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02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muscle</a:t>
            </a:r>
          </a:p>
          <a:p>
            <a:r>
              <a:rPr lang="en-US" dirty="0" smtClean="0"/>
              <a:t>Skeletal</a:t>
            </a:r>
          </a:p>
          <a:p>
            <a:r>
              <a:rPr lang="en-US" dirty="0" smtClean="0"/>
              <a:t>Smooth</a:t>
            </a:r>
          </a:p>
          <a:p>
            <a:r>
              <a:rPr lang="en-US" dirty="0"/>
              <a:t>C</a:t>
            </a:r>
            <a:r>
              <a:rPr lang="en-US" dirty="0" smtClean="0"/>
              <a:t>ardiac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05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The 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</a:t>
            </a:r>
          </a:p>
          <a:p>
            <a:r>
              <a:rPr lang="en-US" dirty="0" smtClean="0"/>
              <a:t>Attached to bone</a:t>
            </a:r>
          </a:p>
          <a:p>
            <a:r>
              <a:rPr lang="en-US" dirty="0" smtClean="0"/>
              <a:t>Voluntary movement, most controlled by </a:t>
            </a:r>
            <a:r>
              <a:rPr lang="en-US" dirty="0"/>
              <a:t>C</a:t>
            </a:r>
            <a:r>
              <a:rPr lang="en-US" dirty="0" smtClean="0"/>
              <a:t>NS</a:t>
            </a:r>
          </a:p>
          <a:p>
            <a:r>
              <a:rPr lang="en-US" dirty="0" smtClean="0"/>
              <a:t>Under microscope, alternating light and dark bands-striations</a:t>
            </a:r>
          </a:p>
          <a:p>
            <a:r>
              <a:rPr lang="en-US" dirty="0" smtClean="0"/>
              <a:t>Large (1mm-30 cm) and multinucleated</a:t>
            </a:r>
          </a:p>
          <a:p>
            <a:r>
              <a:rPr lang="en-US" dirty="0" smtClean="0"/>
              <a:t>Made of muscle fibers, connective tissue, blood vessels and nerves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9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s://classconnection.s3.amazonaws.com/999/flashcards/386999/jpg/p1540008-human_skeletal_muscle-spl1320881648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15200" cy="50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01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Skeletal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</a:p>
          <a:p>
            <a:pPr lvl="1"/>
            <a:r>
              <a:rPr lang="en-US" dirty="0" smtClean="0"/>
              <a:t>Bundle muscle fibers</a:t>
            </a:r>
          </a:p>
          <a:p>
            <a:pPr lvl="2"/>
            <a:r>
              <a:rPr lang="en-US" dirty="0" smtClean="0"/>
              <a:t>Muscle fiber (cell)</a:t>
            </a:r>
          </a:p>
          <a:p>
            <a:pPr lvl="3"/>
            <a:r>
              <a:rPr lang="en-US" dirty="0" smtClean="0"/>
              <a:t>Myofibril</a:t>
            </a:r>
          </a:p>
          <a:p>
            <a:pPr lvl="4"/>
            <a:r>
              <a:rPr lang="en-US" dirty="0" smtClean="0"/>
              <a:t>Z disc and sarcomere</a:t>
            </a:r>
          </a:p>
          <a:p>
            <a:pPr lvl="5"/>
            <a:r>
              <a:rPr lang="en-US" dirty="0" smtClean="0"/>
              <a:t>Myosin, actin</a:t>
            </a:r>
            <a:endParaRPr lang="en-US" dirty="0"/>
          </a:p>
        </p:txBody>
      </p:sp>
      <p:pic>
        <p:nvPicPr>
          <p:cNvPr id="12290" name="Picture 2" descr="http://www.essentrics.com/images/content/sarcomere02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00646"/>
            <a:ext cx="4343400" cy="54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91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Usually not under voluntary control</a:t>
            </a:r>
          </a:p>
          <a:p>
            <a:r>
              <a:rPr lang="en-US" dirty="0" smtClean="0"/>
              <a:t>Spindle shaped</a:t>
            </a:r>
          </a:p>
          <a:p>
            <a:r>
              <a:rPr lang="en-US" dirty="0" smtClean="0"/>
              <a:t>Not striated</a:t>
            </a:r>
          </a:p>
          <a:p>
            <a:r>
              <a:rPr lang="en-US" dirty="0" smtClean="0"/>
              <a:t>Not multinucleated</a:t>
            </a:r>
          </a:p>
          <a:p>
            <a:r>
              <a:rPr lang="en-US" dirty="0" smtClean="0"/>
              <a:t>Found in hollow structures-intestines, blood vessels</a:t>
            </a:r>
          </a:p>
          <a:p>
            <a:r>
              <a:rPr lang="en-US" dirty="0" smtClean="0"/>
              <a:t>Most can function without nervous stimulation, are connected to each other trough gap junctions so nerve impulses can pass from one cell to the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51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Smooth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ahealth.net/wp-content/uploads/2008/12/smooth-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78105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948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Cardiac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only in heart</a:t>
            </a:r>
          </a:p>
          <a:p>
            <a:r>
              <a:rPr lang="en-US" dirty="0" smtClean="0"/>
              <a:t>Striated</a:t>
            </a:r>
          </a:p>
          <a:p>
            <a:r>
              <a:rPr lang="en-US" dirty="0" smtClean="0"/>
              <a:t>Cells smaller than skeletal muscle</a:t>
            </a:r>
          </a:p>
          <a:p>
            <a:r>
              <a:rPr lang="en-US" dirty="0" smtClean="0"/>
              <a:t>One or two nuclei</a:t>
            </a:r>
          </a:p>
          <a:p>
            <a:r>
              <a:rPr lang="en-US" dirty="0"/>
              <a:t>C</a:t>
            </a:r>
            <a:r>
              <a:rPr lang="en-US" dirty="0" smtClean="0"/>
              <a:t>an function without nervous stimulation, are connected to each other trough gap junctions so nerve impulses can pass from one cell to the next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The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</a:p>
          <a:p>
            <a:r>
              <a:rPr lang="en-US" dirty="0" smtClean="0"/>
              <a:t>206 bones in adult</a:t>
            </a:r>
          </a:p>
          <a:p>
            <a:r>
              <a:rPr lang="en-US" dirty="0" smtClean="0"/>
              <a:t>Axial-supports center of body, includes skull, vertebral column and rib cage</a:t>
            </a:r>
          </a:p>
          <a:p>
            <a:r>
              <a:rPr lang="en-US" dirty="0" smtClean="0"/>
              <a:t>Appendicular-includes arms, legs, pelvis and shoulders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Cardiac muscle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visualphotos.com/photo/1x6345812/cardiac_muscle_5L6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6934200" cy="48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410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Myofibrils</a:t>
            </a:r>
          </a:p>
          <a:p>
            <a:pPr lvl="1"/>
            <a:r>
              <a:rPr lang="en-US" dirty="0" smtClean="0"/>
              <a:t>Myofilaments</a:t>
            </a:r>
          </a:p>
          <a:p>
            <a:pPr lvl="2"/>
            <a:r>
              <a:rPr lang="en-US" dirty="0" smtClean="0"/>
              <a:t>Thick and thin</a:t>
            </a:r>
          </a:p>
          <a:p>
            <a:pPr lvl="2"/>
            <a:r>
              <a:rPr lang="en-US" dirty="0" smtClean="0"/>
              <a:t>Myosin and actin </a:t>
            </a:r>
            <a:endParaRPr lang="en-US" dirty="0"/>
          </a:p>
        </p:txBody>
      </p:sp>
      <p:pic>
        <p:nvPicPr>
          <p:cNvPr id="15362" name="Picture 2" descr="http://apbrwww5.apsu.edu/thompsonj/Anatomy%20&amp;%20Physiology/2010/2010%20Exam%20Reviews/Exam%203%20Review/skeletal_muscle_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31358"/>
            <a:ext cx="5029200" cy="54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379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Contraction occurs when thick and thin filaments (myosin and actin proteins) move past each other</a:t>
            </a:r>
          </a:p>
          <a:p>
            <a:r>
              <a:rPr lang="en-US" dirty="0" smtClean="0"/>
              <a:t>Cross bridges form between the two protein molecules</a:t>
            </a:r>
          </a:p>
          <a:p>
            <a:r>
              <a:rPr lang="en-US" dirty="0" smtClean="0"/>
              <a:t>Cross bridge changes shape, pulls on actin filament which slides toward center of sarcomere (smallest unit of muscle proteins that can contract) and distance between the Z discs (ends of sarcomeres) decreases</a:t>
            </a:r>
          </a:p>
          <a:p>
            <a:r>
              <a:rPr lang="en-US" dirty="0" smtClean="0"/>
              <a:t>Cross bridge released</a:t>
            </a:r>
          </a:p>
          <a:p>
            <a:r>
              <a:rPr lang="en-US" dirty="0" smtClean="0"/>
              <a:t>Process repeated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75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ww.highlands.edu/academics/divisions/scipe/biology/faculty/harnden/2121/images/actinmyosinm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9546"/>
            <a:ext cx="8991600" cy="38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61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Control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 must contract in a controlled fashion</a:t>
            </a:r>
          </a:p>
          <a:p>
            <a:r>
              <a:rPr lang="en-US" dirty="0" smtClean="0"/>
              <a:t>Controlled by CNS and PNS, brain to motor neurons to muscle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10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Control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Neuromuscular junction-where motor neuron meets muscle</a:t>
            </a:r>
          </a:p>
        </p:txBody>
      </p:sp>
      <p:pic>
        <p:nvPicPr>
          <p:cNvPr id="17410" name="Picture 2" descr="http://www.histology-world.com/photoalbum/albums/userpics/normal_IMG_0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39" y="2971800"/>
            <a:ext cx="4795261" cy="356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11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Control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Pockets (vesicles) in axons of motor neuron release </a:t>
            </a:r>
            <a:r>
              <a:rPr lang="en-US" dirty="0" err="1" smtClean="0"/>
              <a:t>acetycholine</a:t>
            </a:r>
            <a:endParaRPr lang="en-US" dirty="0" smtClean="0"/>
          </a:p>
          <a:p>
            <a:r>
              <a:rPr lang="en-US" dirty="0" err="1" smtClean="0"/>
              <a:t>Acetycholine</a:t>
            </a:r>
            <a:r>
              <a:rPr lang="en-US" dirty="0" smtClean="0"/>
              <a:t> molecules diffuse across synapse</a:t>
            </a:r>
          </a:p>
          <a:p>
            <a:r>
              <a:rPr lang="en-US" dirty="0" smtClean="0"/>
              <a:t>Causes an “impulse” that causes the release of Ca </a:t>
            </a:r>
            <a:r>
              <a:rPr lang="en-US" baseline="30000" dirty="0" smtClean="0"/>
              <a:t>++</a:t>
            </a:r>
            <a:r>
              <a:rPr lang="en-US" dirty="0" smtClean="0"/>
              <a:t> (Ca </a:t>
            </a:r>
            <a:r>
              <a:rPr lang="en-US" baseline="30000" dirty="0" smtClean="0"/>
              <a:t>2+</a:t>
            </a:r>
            <a:r>
              <a:rPr lang="en-US" dirty="0" smtClean="0"/>
              <a:t>, calcium ions)</a:t>
            </a:r>
          </a:p>
          <a:p>
            <a:r>
              <a:rPr lang="en-US" dirty="0" smtClean="0"/>
              <a:t>Ca </a:t>
            </a:r>
            <a:r>
              <a:rPr lang="en-US" baseline="30000" dirty="0" smtClean="0"/>
              <a:t>2+</a:t>
            </a:r>
            <a:r>
              <a:rPr lang="en-US" dirty="0" smtClean="0"/>
              <a:t> causes proteins to make actin and myosin form cross bridges to cause contraction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06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36-2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https://www.youtube.com/watch?v=BMT4PtXRCVA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244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36-2 </a:t>
            </a:r>
            <a:r>
              <a:rPr lang="en-US" dirty="0" smtClean="0"/>
              <a:t>How muscles and bones interact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Skeletal muscles generate force by contracting and pulling on bones</a:t>
            </a:r>
          </a:p>
          <a:p>
            <a:r>
              <a:rPr lang="en-US" dirty="0" smtClean="0"/>
              <a:t>Muscles are attached to bone by connective tissue called tendons</a:t>
            </a:r>
          </a:p>
          <a:p>
            <a:r>
              <a:rPr lang="en-US" dirty="0" smtClean="0"/>
              <a:t>Tendons pull on bones and make them act as levers</a:t>
            </a:r>
          </a:p>
          <a:p>
            <a:r>
              <a:rPr lang="en-US" dirty="0" smtClean="0"/>
              <a:t>Joint is the fulcrum</a:t>
            </a:r>
          </a:p>
          <a:p>
            <a:r>
              <a:rPr lang="en-US" dirty="0" smtClean="0"/>
              <a:t>Usually several muscle pull the lever (bone) in different directions</a:t>
            </a:r>
          </a:p>
          <a:p>
            <a:r>
              <a:rPr lang="en-US" dirty="0" smtClean="0"/>
              <a:t>Most skeletal muscles work as opposing pairs, when one contracts the other relaxes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1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36-2 How muscles and bones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stroke4carers.org/wp-content/uploads/muscle_cont_rel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295400"/>
            <a:ext cx="740941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9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uman skeletal system worksh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3624933" cy="65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36-2 How muscles and bones interact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Skeletal muscle mainly partially contracted, some of the cells are contracted, some are not-resting muscle tone</a:t>
            </a:r>
          </a:p>
          <a:p>
            <a:r>
              <a:rPr lang="en-US" dirty="0" smtClean="0"/>
              <a:t>Keeps back and legs straight</a:t>
            </a:r>
          </a:p>
          <a:p>
            <a:r>
              <a:rPr lang="en-US" dirty="0" smtClean="0"/>
              <a:t>Regular exercise increases muscle tone</a:t>
            </a:r>
          </a:p>
          <a:p>
            <a:r>
              <a:rPr lang="en-US" dirty="0" smtClean="0"/>
              <a:t>Muscles grow by making new material within the muscle cells</a:t>
            </a:r>
          </a:p>
          <a:p>
            <a:r>
              <a:rPr lang="en-US" dirty="0" smtClean="0"/>
              <a:t>Muscles not used get smaller and weaker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86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The Integumentary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Skin-Functions</a:t>
            </a:r>
          </a:p>
          <a:p>
            <a:r>
              <a:rPr lang="en-US" dirty="0" smtClean="0"/>
              <a:t>Barrier against infection and injury</a:t>
            </a:r>
          </a:p>
          <a:p>
            <a:r>
              <a:rPr lang="en-US" dirty="0" smtClean="0"/>
              <a:t>Regulates body temperature</a:t>
            </a:r>
          </a:p>
          <a:p>
            <a:r>
              <a:rPr lang="en-US" dirty="0" smtClean="0"/>
              <a:t>Removes waste products</a:t>
            </a:r>
          </a:p>
          <a:p>
            <a:r>
              <a:rPr lang="en-US" dirty="0" smtClean="0"/>
              <a:t>Provides protection against UV radiation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63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main layers-epidermis, dermis</a:t>
            </a:r>
          </a:p>
          <a:p>
            <a:r>
              <a:rPr lang="en-US" dirty="0" smtClean="0"/>
              <a:t>Underneath subcutaneous fat, connective tissue</a:t>
            </a:r>
            <a:endParaRPr lang="en-US" dirty="0"/>
          </a:p>
        </p:txBody>
      </p:sp>
      <p:pic>
        <p:nvPicPr>
          <p:cNvPr id="19458" name="Picture 2" descr="http://easyscienceforkids.com/wp-content/uploads/2013/04/skin_lay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19400"/>
            <a:ext cx="621323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50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Epidermis</a:t>
            </a:r>
          </a:p>
          <a:p>
            <a:r>
              <a:rPr lang="en-US" dirty="0" smtClean="0"/>
              <a:t>Outer layer of skin</a:t>
            </a:r>
          </a:p>
          <a:p>
            <a:r>
              <a:rPr lang="en-US" dirty="0" smtClean="0"/>
              <a:t>No blood vessels</a:t>
            </a:r>
            <a:endParaRPr lang="en-US" dirty="0" smtClean="0"/>
          </a:p>
          <a:p>
            <a:r>
              <a:rPr lang="en-US" dirty="0" smtClean="0"/>
              <a:t>Outside made of dead cells</a:t>
            </a:r>
          </a:p>
          <a:p>
            <a:r>
              <a:rPr lang="en-US" dirty="0" smtClean="0"/>
              <a:t>Inside made of living cells</a:t>
            </a:r>
          </a:p>
          <a:p>
            <a:pPr lvl="1"/>
            <a:r>
              <a:rPr lang="en-US" dirty="0" smtClean="0"/>
              <a:t>Cells reproduce rapidly</a:t>
            </a:r>
          </a:p>
          <a:p>
            <a:pPr lvl="1"/>
            <a:r>
              <a:rPr lang="en-US" dirty="0" smtClean="0"/>
              <a:t>Cells form keratin</a:t>
            </a:r>
          </a:p>
          <a:p>
            <a:pPr lvl="1"/>
            <a:r>
              <a:rPr lang="en-US" dirty="0" smtClean="0"/>
              <a:t>Melanocyte-pigment cells-melanin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61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Dermis</a:t>
            </a:r>
          </a:p>
          <a:p>
            <a:r>
              <a:rPr lang="en-US" dirty="0" smtClean="0"/>
              <a:t>Inner layer of skin</a:t>
            </a:r>
          </a:p>
          <a:p>
            <a:r>
              <a:rPr lang="en-US" dirty="0" smtClean="0"/>
              <a:t>Contains collagen, blood vessels, nerve endings, glands, sense organs, smooth muscles and hair follicles</a:t>
            </a:r>
          </a:p>
          <a:p>
            <a:r>
              <a:rPr lang="en-US" dirty="0" smtClean="0"/>
              <a:t>Blood vessels narrow when cold, widen when hot to regulate body temperature (change surface area of heat exchange between cells and blood)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27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The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Dermis (continued)</a:t>
            </a:r>
          </a:p>
          <a:p>
            <a:r>
              <a:rPr lang="en-US" dirty="0" smtClean="0"/>
              <a:t>Two types of glands</a:t>
            </a:r>
          </a:p>
          <a:p>
            <a:r>
              <a:rPr lang="en-US" dirty="0" smtClean="0"/>
              <a:t>Sebaceous glands-oil-secrets sebum which makes keratin waterproof</a:t>
            </a:r>
          </a:p>
          <a:p>
            <a:r>
              <a:rPr lang="en-US" dirty="0" smtClean="0"/>
              <a:t>Sweat glands-perspiration (water, salts, minerals) evaporates to regulate body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940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UV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s1.hubimg.com/u/5038902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6854825" cy="44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14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36-3 Monthly UV Index in San Jose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Month	Average	</a:t>
            </a:r>
          </a:p>
          <a:p>
            <a:r>
              <a:rPr lang="en-US" dirty="0" smtClean="0"/>
              <a:t>January 	2.0	</a:t>
            </a:r>
          </a:p>
          <a:p>
            <a:r>
              <a:rPr lang="en-US" dirty="0" smtClean="0"/>
              <a:t>February 	2.79  </a:t>
            </a:r>
          </a:p>
          <a:p>
            <a:r>
              <a:rPr lang="en-US" dirty="0" smtClean="0"/>
              <a:t>March 	4.74  </a:t>
            </a:r>
          </a:p>
          <a:p>
            <a:r>
              <a:rPr lang="en-US" dirty="0" smtClean="0"/>
              <a:t>April 	7.3  </a:t>
            </a:r>
          </a:p>
          <a:p>
            <a:r>
              <a:rPr lang="en-US" dirty="0" smtClean="0"/>
              <a:t>May 		8.42  </a:t>
            </a:r>
          </a:p>
          <a:p>
            <a:r>
              <a:rPr lang="en-US" dirty="0" smtClean="0"/>
              <a:t>June 	9.61  </a:t>
            </a:r>
          </a:p>
          <a:p>
            <a:r>
              <a:rPr lang="en-US" dirty="0" smtClean="0"/>
              <a:t>July 		10.03  </a:t>
            </a:r>
          </a:p>
          <a:p>
            <a:r>
              <a:rPr lang="en-US" dirty="0" smtClean="0"/>
              <a:t>August 	8.55  </a:t>
            </a:r>
          </a:p>
          <a:p>
            <a:r>
              <a:rPr lang="en-US" dirty="0" smtClean="0"/>
              <a:t>September 	7  </a:t>
            </a:r>
          </a:p>
          <a:p>
            <a:r>
              <a:rPr lang="en-US" dirty="0" smtClean="0"/>
              <a:t>October 	4.57  </a:t>
            </a:r>
          </a:p>
          <a:p>
            <a:r>
              <a:rPr lang="en-US" dirty="0" smtClean="0"/>
              <a:t>November 	2.63  </a:t>
            </a:r>
          </a:p>
          <a:p>
            <a:r>
              <a:rPr lang="en-US" dirty="0" smtClean="0"/>
              <a:t>December 	1.69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333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Hair and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structure is keratin (same as bird feathers, reptile scales)</a:t>
            </a:r>
          </a:p>
          <a:p>
            <a:r>
              <a:rPr lang="en-US" dirty="0" smtClean="0"/>
              <a:t>Hair-protects from UV, provides insulation, prevent dirt and particles from entering eyes, nose, ears</a:t>
            </a:r>
          </a:p>
          <a:p>
            <a:pPr lvl="1"/>
            <a:r>
              <a:rPr lang="en-US" dirty="0" smtClean="0"/>
              <a:t>Grow from hair follicles that are in close contact with sebaceous glands</a:t>
            </a:r>
          </a:p>
          <a:p>
            <a:pPr lvl="1"/>
            <a:r>
              <a:rPr lang="en-US" dirty="0" smtClean="0"/>
              <a:t>Cells fill in with keratin as they grow, then die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89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36-3 Hair and Nails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Nails-protect tips of fingers and toes</a:t>
            </a:r>
          </a:p>
          <a:p>
            <a:r>
              <a:rPr lang="en-US" dirty="0" smtClean="0"/>
              <a:t>Grow from nail root</a:t>
            </a:r>
          </a:p>
          <a:p>
            <a:r>
              <a:rPr lang="en-US" dirty="0" smtClean="0"/>
              <a:t>Cells fill in with keratin as they grow, then die</a:t>
            </a:r>
          </a:p>
          <a:p>
            <a:r>
              <a:rPr lang="en-US" dirty="0" smtClean="0"/>
              <a:t>Fingernails-3mm per month, toenails 4X as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1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mass is minerals (salts)</a:t>
            </a:r>
          </a:p>
          <a:p>
            <a:r>
              <a:rPr lang="en-US" dirty="0" smtClean="0"/>
              <a:t>A solid network of living cells and protein fibers surrounded by calcium and phosphorus</a:t>
            </a:r>
          </a:p>
        </p:txBody>
      </p:sp>
    </p:spTree>
    <p:extLst>
      <p:ext uri="{BB962C8B-B14F-4D97-AF65-F5344CB8AC3E}">
        <p14:creationId xmlns:p14="http://schemas.microsoft.com/office/powerpoint/2010/main" val="738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36-2 Uses and Making of artificial skin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https://www.youtube.com/watch?v=5A3VlwNHGII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79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Outer layer</a:t>
            </a:r>
          </a:p>
          <a:p>
            <a:r>
              <a:rPr lang="en-US" dirty="0"/>
              <a:t>P</a:t>
            </a:r>
            <a:r>
              <a:rPr lang="en-US" dirty="0" smtClean="0"/>
              <a:t>eriosteum-tough layer of connective tissue</a:t>
            </a:r>
          </a:p>
          <a:p>
            <a:r>
              <a:rPr lang="en-US" dirty="0" smtClean="0"/>
              <a:t>Blood vessels inside to carry oxygen and nutrients to bones</a:t>
            </a:r>
          </a:p>
          <a:p>
            <a:endParaRPr lang="en-US" dirty="0"/>
          </a:p>
        </p:txBody>
      </p:sp>
      <p:pic>
        <p:nvPicPr>
          <p:cNvPr id="1026" name="Picture 2" descr="http://woostermiddle.stratfordk12.org/images/customer-images/structure_of_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46291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Compact bone</a:t>
            </a:r>
          </a:p>
          <a:p>
            <a:r>
              <a:rPr lang="en-US" sz="2800" dirty="0" smtClean="0"/>
              <a:t>Thick, dense, not solid</a:t>
            </a:r>
          </a:p>
          <a:p>
            <a:r>
              <a:rPr lang="en-US" sz="2800" dirty="0" err="1" smtClean="0"/>
              <a:t>Haversian</a:t>
            </a:r>
            <a:r>
              <a:rPr lang="en-US" sz="2800" dirty="0" smtClean="0"/>
              <a:t> canals run through that have blood vessels and nerves</a:t>
            </a:r>
          </a:p>
          <a:p>
            <a:r>
              <a:rPr lang="en-US" sz="2800" dirty="0" smtClean="0"/>
              <a:t>Spongy layer on inside at end of long bones and center of short flat bones, provides latticework/structure without a lot of mass</a:t>
            </a:r>
          </a:p>
          <a:p>
            <a:endParaRPr lang="en-US" dirty="0"/>
          </a:p>
        </p:txBody>
      </p:sp>
      <p:pic>
        <p:nvPicPr>
          <p:cNvPr id="2050" name="Picture 2" descr="http://woostermiddle.stratfordk12.org/images/customer-images/structure_of_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87" y="4533900"/>
            <a:ext cx="4092437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Bone marrow</a:t>
            </a:r>
          </a:p>
          <a:p>
            <a:r>
              <a:rPr lang="en-US" dirty="0" smtClean="0"/>
              <a:t>Yellow-mainly fat cells</a:t>
            </a:r>
          </a:p>
          <a:p>
            <a:r>
              <a:rPr lang="en-US" dirty="0" smtClean="0"/>
              <a:t>Red-produce red blood cells, some white blood cells and platelets</a:t>
            </a:r>
          </a:p>
          <a:p>
            <a:endParaRPr lang="en-US" dirty="0"/>
          </a:p>
        </p:txBody>
      </p:sp>
      <p:pic>
        <p:nvPicPr>
          <p:cNvPr id="4" name="Picture 2" descr="http://woostermiddle.stratfordk12.org/images/customer-images/structure_of_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1880"/>
            <a:ext cx="4876800" cy="27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36-1 Structure of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oostermiddle.stratfordk12.org/images/customer-images/structure_of_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35957" cy="439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1218</Words>
  <Application>Microsoft Office PowerPoint</Application>
  <PresentationFormat>On-screen Show (4:3)</PresentationFormat>
  <Paragraphs>206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The Skeletal, Muscular and Integumentary Systems</vt:lpstr>
      <vt:lpstr>36-1 The Skeleton</vt:lpstr>
      <vt:lpstr>36-1 The Skeleton</vt:lpstr>
      <vt:lpstr>PowerPoint Presentation</vt:lpstr>
      <vt:lpstr>36-1 Structure of Bones</vt:lpstr>
      <vt:lpstr>36-1 Structure of Bones</vt:lpstr>
      <vt:lpstr>36-1 Structure of Bones</vt:lpstr>
      <vt:lpstr>36-1 Structure of Bones</vt:lpstr>
      <vt:lpstr>36-1 Structure of Bones</vt:lpstr>
      <vt:lpstr>36-1 Structure of Bones</vt:lpstr>
      <vt:lpstr>36-1 Development of Bones </vt:lpstr>
      <vt:lpstr>36-1 Development of Bones</vt:lpstr>
      <vt:lpstr>36-1 Development of Bones</vt:lpstr>
      <vt:lpstr>36-1 Development of Bones</vt:lpstr>
      <vt:lpstr>36-1 Development of Bones</vt:lpstr>
      <vt:lpstr>36-1 Development of Bones</vt:lpstr>
      <vt:lpstr>36-1 Types of Joints</vt:lpstr>
      <vt:lpstr>36-1 Types of Joints</vt:lpstr>
      <vt:lpstr>36-1 Structure of Joints</vt:lpstr>
      <vt:lpstr>36-1 Structure of Joints</vt:lpstr>
      <vt:lpstr>36-1 Structure of Joints</vt:lpstr>
      <vt:lpstr>36-2 The Muscular System</vt:lpstr>
      <vt:lpstr>36-2 The Muscular System</vt:lpstr>
      <vt:lpstr>36-2 The Muscular System</vt:lpstr>
      <vt:lpstr>36-2 Skeletal Muscle</vt:lpstr>
      <vt:lpstr>36-2 Skeletal Muscle</vt:lpstr>
      <vt:lpstr>36-2 Smooth Muscle</vt:lpstr>
      <vt:lpstr>36-2 Smooth Muscle</vt:lpstr>
      <vt:lpstr>36-2 Cardiac muscle</vt:lpstr>
      <vt:lpstr>36-2 Cardiac muscle</vt:lpstr>
      <vt:lpstr>36-2 Muscle Contraction</vt:lpstr>
      <vt:lpstr>36-2 Muscle Contraction</vt:lpstr>
      <vt:lpstr>36-2 Muscle Contraction</vt:lpstr>
      <vt:lpstr>36-2 Control of muscle contraction</vt:lpstr>
      <vt:lpstr>36-2 Control of muscle contraction</vt:lpstr>
      <vt:lpstr>36-2 Control of muscle contraction</vt:lpstr>
      <vt:lpstr>36-2 Muscle Contraction</vt:lpstr>
      <vt:lpstr>36-2 How muscles and bones interact </vt:lpstr>
      <vt:lpstr>36-2 How muscles and bones interact</vt:lpstr>
      <vt:lpstr>36-2 How muscles and bones interact</vt:lpstr>
      <vt:lpstr>36-3 The Integumentary System</vt:lpstr>
      <vt:lpstr>36-3 The Skin</vt:lpstr>
      <vt:lpstr>36-3 The Skin</vt:lpstr>
      <vt:lpstr>36-3 The Skin</vt:lpstr>
      <vt:lpstr>36-3 The Skin</vt:lpstr>
      <vt:lpstr>36-3 UV Index</vt:lpstr>
      <vt:lpstr>36-3 Monthly UV Index in San Jose 2014</vt:lpstr>
      <vt:lpstr>36-3 Hair and Nails</vt:lpstr>
      <vt:lpstr>36-3 Hair and Nails</vt:lpstr>
      <vt:lpstr>36-2 Uses and Making of artificial skin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LAFEVRE-BERNT</dc:creator>
  <cp:lastModifiedBy>MICHELLE LAFEVRE-BERNT</cp:lastModifiedBy>
  <cp:revision>33</cp:revision>
  <dcterms:created xsi:type="dcterms:W3CDTF">2014-12-30T20:02:58Z</dcterms:created>
  <dcterms:modified xsi:type="dcterms:W3CDTF">2014-12-31T00:26:30Z</dcterms:modified>
</cp:coreProperties>
</file>