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92" r:id="rId37"/>
    <p:sldId id="287" r:id="rId38"/>
    <p:sldId id="294" r:id="rId39"/>
    <p:sldId id="293" r:id="rId40"/>
    <p:sldId id="295" r:id="rId41"/>
    <p:sldId id="296" r:id="rId42"/>
    <p:sldId id="297" r:id="rId43"/>
    <p:sldId id="298" r:id="rId44"/>
    <p:sldId id="299" r:id="rId45"/>
    <p:sldId id="300" r:id="rId46"/>
    <p:sldId id="303" r:id="rId47"/>
    <p:sldId id="301" r:id="rId48"/>
    <p:sldId id="302" r:id="rId49"/>
    <p:sldId id="304" r:id="rId50"/>
    <p:sldId id="305" r:id="rId51"/>
    <p:sldId id="306"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F963A6-5AA9-4760-A341-72083C9BFA0F}"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AB098-28B4-452F-8394-C962C929BB0F}" type="slidenum">
              <a:rPr lang="en-US" smtClean="0"/>
              <a:t>‹#›</a:t>
            </a:fld>
            <a:endParaRPr lang="en-US"/>
          </a:p>
        </p:txBody>
      </p:sp>
    </p:spTree>
    <p:extLst>
      <p:ext uri="{BB962C8B-B14F-4D97-AF65-F5344CB8AC3E}">
        <p14:creationId xmlns:p14="http://schemas.microsoft.com/office/powerpoint/2010/main" val="126035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B098-28B4-452F-8394-C962C929BB0F}" type="slidenum">
              <a:rPr lang="en-US" smtClean="0"/>
              <a:t>48</a:t>
            </a:fld>
            <a:endParaRPr lang="en-US"/>
          </a:p>
        </p:txBody>
      </p:sp>
    </p:spTree>
    <p:extLst>
      <p:ext uri="{BB962C8B-B14F-4D97-AF65-F5344CB8AC3E}">
        <p14:creationId xmlns:p14="http://schemas.microsoft.com/office/powerpoint/2010/main" val="222915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798522-92DA-4263-825D-DB49D2B4FFE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234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98522-92DA-4263-825D-DB49D2B4FFE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285097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98522-92DA-4263-825D-DB49D2B4FFE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7423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98522-92DA-4263-825D-DB49D2B4FFE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46331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798522-92DA-4263-825D-DB49D2B4FFE1}"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426844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798522-92DA-4263-825D-DB49D2B4FFE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00987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798522-92DA-4263-825D-DB49D2B4FFE1}"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77052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798522-92DA-4263-825D-DB49D2B4FFE1}"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288685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98522-92DA-4263-825D-DB49D2B4FFE1}"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412243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98522-92DA-4263-825D-DB49D2B4FFE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113927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798522-92DA-4263-825D-DB49D2B4FFE1}"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47964-A9FD-4A61-8A00-6BFF5F47A0DB}" type="slidenum">
              <a:rPr lang="en-US" smtClean="0"/>
              <a:t>‹#›</a:t>
            </a:fld>
            <a:endParaRPr lang="en-US"/>
          </a:p>
        </p:txBody>
      </p:sp>
    </p:spTree>
    <p:extLst>
      <p:ext uri="{BB962C8B-B14F-4D97-AF65-F5344CB8AC3E}">
        <p14:creationId xmlns:p14="http://schemas.microsoft.com/office/powerpoint/2010/main" val="310997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98522-92DA-4263-825D-DB49D2B4FFE1}"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47964-A9FD-4A61-8A00-6BFF5F47A0DB}" type="slidenum">
              <a:rPr lang="en-US" smtClean="0"/>
              <a:t>‹#›</a:t>
            </a:fld>
            <a:endParaRPr lang="en-US"/>
          </a:p>
        </p:txBody>
      </p:sp>
    </p:spTree>
    <p:extLst>
      <p:ext uri="{BB962C8B-B14F-4D97-AF65-F5344CB8AC3E}">
        <p14:creationId xmlns:p14="http://schemas.microsoft.com/office/powerpoint/2010/main" val="5368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Circulatory and Respiratory Systems</a:t>
            </a:r>
            <a:endParaRPr lang="en-US" dirty="0"/>
          </a:p>
        </p:txBody>
      </p:sp>
      <p:sp>
        <p:nvSpPr>
          <p:cNvPr id="3" name="Subtitle 2"/>
          <p:cNvSpPr>
            <a:spLocks noGrp="1"/>
          </p:cNvSpPr>
          <p:nvPr>
            <p:ph type="subTitle" idx="1"/>
          </p:nvPr>
        </p:nvSpPr>
        <p:spPr/>
        <p:txBody>
          <a:bodyPr/>
          <a:lstStyle/>
          <a:p>
            <a:r>
              <a:rPr lang="en-US" smtClean="0"/>
              <a:t>Chapter 37</a:t>
            </a:r>
            <a:endParaRPr lang="en-US"/>
          </a:p>
        </p:txBody>
      </p:sp>
    </p:spTree>
    <p:extLst>
      <p:ext uri="{BB962C8B-B14F-4D97-AF65-F5344CB8AC3E}">
        <p14:creationId xmlns:p14="http://schemas.microsoft.com/office/powerpoint/2010/main" val="77912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Heartbeat</a:t>
            </a:r>
          </a:p>
        </p:txBody>
      </p:sp>
      <p:sp>
        <p:nvSpPr>
          <p:cNvPr id="3" name="Content Placeholder 2"/>
          <p:cNvSpPr>
            <a:spLocks noGrp="1"/>
          </p:cNvSpPr>
          <p:nvPr>
            <p:ph idx="1"/>
          </p:nvPr>
        </p:nvSpPr>
        <p:spPr/>
        <p:txBody>
          <a:bodyPr/>
          <a:lstStyle/>
          <a:p>
            <a:r>
              <a:rPr lang="en-US" dirty="0" smtClean="0"/>
              <a:t>Impulse then spreads to all fibers in atria</a:t>
            </a:r>
          </a:p>
          <a:p>
            <a:r>
              <a:rPr lang="en-US" dirty="0" smtClean="0"/>
              <a:t>Picked up by atrioventricular node and carried to muscle fibers in ventricles</a:t>
            </a:r>
          </a:p>
          <a:p>
            <a:r>
              <a:rPr lang="en-US" dirty="0" smtClean="0"/>
              <a:t>When atria contracts, blood flows into ventricles</a:t>
            </a:r>
          </a:p>
          <a:p>
            <a:r>
              <a:rPr lang="en-US" dirty="0" smtClean="0"/>
              <a:t>When ventricles contract blood flows out of heart</a:t>
            </a:r>
            <a:endParaRPr lang="en-US" dirty="0"/>
          </a:p>
        </p:txBody>
      </p:sp>
    </p:spTree>
    <p:extLst>
      <p:ext uri="{BB962C8B-B14F-4D97-AF65-F5344CB8AC3E}">
        <p14:creationId xmlns:p14="http://schemas.microsoft.com/office/powerpoint/2010/main" val="190568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Heartbeat</a:t>
            </a:r>
          </a:p>
        </p:txBody>
      </p:sp>
      <p:sp>
        <p:nvSpPr>
          <p:cNvPr id="3" name="Content Placeholder 2"/>
          <p:cNvSpPr>
            <a:spLocks noGrp="1"/>
          </p:cNvSpPr>
          <p:nvPr>
            <p:ph idx="1"/>
          </p:nvPr>
        </p:nvSpPr>
        <p:spPr/>
        <p:txBody>
          <a:bodyPr/>
          <a:lstStyle/>
          <a:p>
            <a:r>
              <a:rPr lang="en-US" dirty="0" smtClean="0"/>
              <a:t>Heart can beat up to 200 bpm when exercising and you need more oxygen in the body tissue</a:t>
            </a:r>
          </a:p>
          <a:p>
            <a:r>
              <a:rPr lang="en-US" dirty="0" smtClean="0"/>
              <a:t>Autonomic nervous system controls heart rate</a:t>
            </a:r>
          </a:p>
          <a:p>
            <a:r>
              <a:rPr lang="en-US" dirty="0" smtClean="0"/>
              <a:t>Neurotransmitters released by neurons in the sympathetic NS increase heart rate</a:t>
            </a:r>
          </a:p>
          <a:p>
            <a:r>
              <a:rPr lang="en-US" dirty="0"/>
              <a:t>Neurotransmitters released by neurons in the </a:t>
            </a:r>
            <a:r>
              <a:rPr lang="en-US" dirty="0" smtClean="0"/>
              <a:t>parasympathetic </a:t>
            </a:r>
            <a:r>
              <a:rPr lang="en-US" dirty="0"/>
              <a:t>NS </a:t>
            </a:r>
            <a:r>
              <a:rPr lang="en-US" dirty="0" smtClean="0"/>
              <a:t>decrease </a:t>
            </a:r>
            <a:r>
              <a:rPr lang="en-US" dirty="0"/>
              <a:t>heart rate</a:t>
            </a:r>
          </a:p>
          <a:p>
            <a:endParaRPr lang="en-US" dirty="0"/>
          </a:p>
        </p:txBody>
      </p:sp>
    </p:spTree>
    <p:extLst>
      <p:ext uri="{BB962C8B-B14F-4D97-AF65-F5344CB8AC3E}">
        <p14:creationId xmlns:p14="http://schemas.microsoft.com/office/powerpoint/2010/main" val="308916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Heartbeat</a:t>
            </a:r>
          </a:p>
        </p:txBody>
      </p:sp>
      <p:sp>
        <p:nvSpPr>
          <p:cNvPr id="3" name="Content Placeholder 2"/>
          <p:cNvSpPr>
            <a:spLocks noGrp="1"/>
          </p:cNvSpPr>
          <p:nvPr>
            <p:ph idx="1"/>
          </p:nvPr>
        </p:nvSpPr>
        <p:spPr/>
        <p:txBody>
          <a:bodyPr/>
          <a:lstStyle/>
          <a:p>
            <a:endParaRPr lang="en-US"/>
          </a:p>
        </p:txBody>
      </p:sp>
      <p:pic>
        <p:nvPicPr>
          <p:cNvPr id="3074" name="Picture 2" descr="http://www.sads.org.uk/he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5946956"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5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a:t>
            </a:r>
            <a:r>
              <a:rPr lang="en-US" dirty="0" smtClean="0"/>
              <a:t>Blood Vessels</a:t>
            </a:r>
            <a:endParaRPr lang="en-US" dirty="0"/>
          </a:p>
        </p:txBody>
      </p:sp>
      <p:sp>
        <p:nvSpPr>
          <p:cNvPr id="3" name="Content Placeholder 2"/>
          <p:cNvSpPr>
            <a:spLocks noGrp="1"/>
          </p:cNvSpPr>
          <p:nvPr>
            <p:ph idx="1"/>
          </p:nvPr>
        </p:nvSpPr>
        <p:spPr/>
        <p:txBody>
          <a:bodyPr/>
          <a:lstStyle/>
          <a:p>
            <a:r>
              <a:rPr lang="en-US" dirty="0" smtClean="0"/>
              <a:t>Blood leaves the left ventricle through the aorta</a:t>
            </a:r>
          </a:p>
          <a:p>
            <a:r>
              <a:rPr lang="en-US" dirty="0" smtClean="0"/>
              <a:t>Passes through arteries, capillaries, veins </a:t>
            </a:r>
            <a:endParaRPr lang="en-US" dirty="0"/>
          </a:p>
        </p:txBody>
      </p:sp>
    </p:spTree>
    <p:extLst>
      <p:ext uri="{BB962C8B-B14F-4D97-AF65-F5344CB8AC3E}">
        <p14:creationId xmlns:p14="http://schemas.microsoft.com/office/powerpoint/2010/main" val="26784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Vessels</a:t>
            </a:r>
          </a:p>
        </p:txBody>
      </p:sp>
      <p:sp>
        <p:nvSpPr>
          <p:cNvPr id="3" name="Content Placeholder 2"/>
          <p:cNvSpPr>
            <a:spLocks noGrp="1"/>
          </p:cNvSpPr>
          <p:nvPr>
            <p:ph idx="1"/>
          </p:nvPr>
        </p:nvSpPr>
        <p:spPr/>
        <p:txBody>
          <a:bodyPr>
            <a:normAutofit lnSpcReduction="10000"/>
          </a:bodyPr>
          <a:lstStyle/>
          <a:p>
            <a:r>
              <a:rPr lang="en-US" dirty="0" smtClean="0"/>
              <a:t>Arteries-largest</a:t>
            </a:r>
          </a:p>
          <a:p>
            <a:r>
              <a:rPr lang="en-US" dirty="0" smtClean="0"/>
              <a:t>Except for pulmonary artery, arteries carry oxygen rich blood</a:t>
            </a:r>
          </a:p>
          <a:p>
            <a:r>
              <a:rPr lang="en-US" dirty="0" smtClean="0"/>
              <a:t>Thick walls that can withstand pressure produced when heart contracts and pushes the blood into the arteries</a:t>
            </a:r>
          </a:p>
          <a:p>
            <a:r>
              <a:rPr lang="en-US" dirty="0" smtClean="0"/>
              <a:t>Walls contain connective tissue (elastic, allows expansion), smooth muscle (allows contraction) and epithelial cells</a:t>
            </a:r>
            <a:endParaRPr lang="en-US" dirty="0"/>
          </a:p>
        </p:txBody>
      </p:sp>
    </p:spTree>
    <p:extLst>
      <p:ext uri="{BB962C8B-B14F-4D97-AF65-F5344CB8AC3E}">
        <p14:creationId xmlns:p14="http://schemas.microsoft.com/office/powerpoint/2010/main" val="351622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Vessels</a:t>
            </a:r>
          </a:p>
        </p:txBody>
      </p:sp>
      <p:sp>
        <p:nvSpPr>
          <p:cNvPr id="3" name="Content Placeholder 2"/>
          <p:cNvSpPr>
            <a:spLocks noGrp="1"/>
          </p:cNvSpPr>
          <p:nvPr>
            <p:ph idx="1"/>
          </p:nvPr>
        </p:nvSpPr>
        <p:spPr/>
        <p:txBody>
          <a:bodyPr/>
          <a:lstStyle/>
          <a:p>
            <a:r>
              <a:rPr lang="en-US" dirty="0" smtClean="0"/>
              <a:t>Capillaries</a:t>
            </a:r>
          </a:p>
          <a:p>
            <a:r>
              <a:rPr lang="en-US" dirty="0" smtClean="0"/>
              <a:t>Smallest</a:t>
            </a:r>
          </a:p>
          <a:p>
            <a:r>
              <a:rPr lang="en-US" dirty="0" smtClean="0"/>
              <a:t>Walls are only one cell thick, blood cells pass through in single file</a:t>
            </a:r>
          </a:p>
          <a:p>
            <a:r>
              <a:rPr lang="en-US" dirty="0" smtClean="0"/>
              <a:t>Thin walls allow diffusion of oxygen, waste, nutrients</a:t>
            </a:r>
            <a:endParaRPr lang="en-US" dirty="0"/>
          </a:p>
        </p:txBody>
      </p:sp>
    </p:spTree>
    <p:extLst>
      <p:ext uri="{BB962C8B-B14F-4D97-AF65-F5344CB8AC3E}">
        <p14:creationId xmlns:p14="http://schemas.microsoft.com/office/powerpoint/2010/main" val="378457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Vessels</a:t>
            </a:r>
          </a:p>
        </p:txBody>
      </p:sp>
      <p:sp>
        <p:nvSpPr>
          <p:cNvPr id="3" name="Content Placeholder 2"/>
          <p:cNvSpPr>
            <a:spLocks noGrp="1"/>
          </p:cNvSpPr>
          <p:nvPr>
            <p:ph idx="1"/>
          </p:nvPr>
        </p:nvSpPr>
        <p:spPr/>
        <p:txBody>
          <a:bodyPr>
            <a:normAutofit fontScale="92500" lnSpcReduction="20000"/>
          </a:bodyPr>
          <a:lstStyle/>
          <a:p>
            <a:r>
              <a:rPr lang="en-US" dirty="0" smtClean="0"/>
              <a:t>Veins</a:t>
            </a:r>
          </a:p>
          <a:p>
            <a:r>
              <a:rPr lang="en-US" dirty="0" smtClean="0"/>
              <a:t>Returns blood from capillaries to the heart</a:t>
            </a:r>
          </a:p>
          <a:p>
            <a:r>
              <a:rPr lang="en-US" dirty="0" smtClean="0"/>
              <a:t>Walls contain connective tissue and smooth muscle</a:t>
            </a:r>
          </a:p>
          <a:p>
            <a:r>
              <a:rPr lang="en-US" dirty="0" smtClean="0"/>
              <a:t>Largest veins contain 1-way valves that keep blood flowing toward the heart</a:t>
            </a:r>
          </a:p>
          <a:p>
            <a:r>
              <a:rPr lang="en-US" dirty="0" smtClean="0"/>
              <a:t>Many are located near skeletal muscle, muscle contraction helps force blood through the veins</a:t>
            </a:r>
          </a:p>
          <a:p>
            <a:r>
              <a:rPr lang="en-US" dirty="0" smtClean="0"/>
              <a:t>Exercise helps keep blood from accumulating in the limbs and stretching the veins out of shape</a:t>
            </a:r>
            <a:endParaRPr lang="en-US" dirty="0"/>
          </a:p>
        </p:txBody>
      </p:sp>
    </p:spTree>
    <p:extLst>
      <p:ext uri="{BB962C8B-B14F-4D97-AF65-F5344CB8AC3E}">
        <p14:creationId xmlns:p14="http://schemas.microsoft.com/office/powerpoint/2010/main" val="273890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Vessels</a:t>
            </a:r>
          </a:p>
        </p:txBody>
      </p:sp>
      <p:sp>
        <p:nvSpPr>
          <p:cNvPr id="3" name="Content Placeholder 2"/>
          <p:cNvSpPr>
            <a:spLocks noGrp="1"/>
          </p:cNvSpPr>
          <p:nvPr>
            <p:ph idx="1"/>
          </p:nvPr>
        </p:nvSpPr>
        <p:spPr/>
        <p:txBody>
          <a:bodyPr/>
          <a:lstStyle/>
          <a:p>
            <a:endParaRPr lang="en-US"/>
          </a:p>
        </p:txBody>
      </p:sp>
      <p:pic>
        <p:nvPicPr>
          <p:cNvPr id="4098" name="Picture 2" descr="http://www.infoplease.com/images/ESCI353BLOVES0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01422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9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Vessels</a:t>
            </a:r>
          </a:p>
        </p:txBody>
      </p:sp>
      <p:sp>
        <p:nvSpPr>
          <p:cNvPr id="3" name="Content Placeholder 2"/>
          <p:cNvSpPr>
            <a:spLocks noGrp="1"/>
          </p:cNvSpPr>
          <p:nvPr>
            <p:ph idx="1"/>
          </p:nvPr>
        </p:nvSpPr>
        <p:spPr/>
        <p:txBody>
          <a:bodyPr/>
          <a:lstStyle/>
          <a:p>
            <a:endParaRPr lang="en-US"/>
          </a:p>
        </p:txBody>
      </p:sp>
      <p:pic>
        <p:nvPicPr>
          <p:cNvPr id="5122" name="Picture 2" descr="http://www.arkansasvein.com/image/deepvenousmuscular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6248400" cy="452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1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37-1 Blood Pressure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Pumps produce pressure</a:t>
            </a:r>
          </a:p>
          <a:p>
            <a:r>
              <a:rPr lang="en-US" dirty="0" smtClean="0"/>
              <a:t>Force of blood on artery walls when heart contracts is blood pressure</a:t>
            </a:r>
          </a:p>
          <a:p>
            <a:r>
              <a:rPr lang="en-US" dirty="0" smtClean="0"/>
              <a:t>Blood pressure decreases when the heart muscle relaxes</a:t>
            </a:r>
          </a:p>
          <a:p>
            <a:r>
              <a:rPr lang="en-US" dirty="0" smtClean="0"/>
              <a:t>Sphygmomanometer measures blood pressure</a:t>
            </a:r>
          </a:p>
          <a:p>
            <a:r>
              <a:rPr lang="en-US" dirty="0" smtClean="0"/>
              <a:t>First measurement is systolic pressure, when ventricles contract</a:t>
            </a:r>
          </a:p>
          <a:p>
            <a:r>
              <a:rPr lang="en-US" dirty="0" smtClean="0"/>
              <a:t>Second measurement is diastolic pressure, when ventricles are relaxed</a:t>
            </a:r>
            <a:endParaRPr lang="en-US" dirty="0"/>
          </a:p>
        </p:txBody>
      </p:sp>
    </p:spTree>
    <p:extLst>
      <p:ext uri="{BB962C8B-B14F-4D97-AF65-F5344CB8AC3E}">
        <p14:creationId xmlns:p14="http://schemas.microsoft.com/office/powerpoint/2010/main" val="271981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37-1 Functions of the Circulatory System</a:t>
            </a:r>
            <a:endParaRPr lang="en-US" dirty="0"/>
          </a:p>
        </p:txBody>
      </p:sp>
      <p:sp>
        <p:nvSpPr>
          <p:cNvPr id="3" name="Content Placeholder 2"/>
          <p:cNvSpPr>
            <a:spLocks noGrp="1"/>
          </p:cNvSpPr>
          <p:nvPr>
            <p:ph idx="1"/>
          </p:nvPr>
        </p:nvSpPr>
        <p:spPr/>
        <p:txBody>
          <a:bodyPr/>
          <a:lstStyle/>
          <a:p>
            <a:r>
              <a:rPr lang="en-US" dirty="0" smtClean="0"/>
              <a:t>Transport of oxygen, nutrients and waste</a:t>
            </a:r>
          </a:p>
          <a:p>
            <a:r>
              <a:rPr lang="en-US" dirty="0" smtClean="0"/>
              <a:t>Humans are too big for this to occur through simple diffusion</a:t>
            </a:r>
          </a:p>
          <a:p>
            <a:r>
              <a:rPr lang="en-US" dirty="0" smtClean="0"/>
              <a:t>Heart, blood vessels and blood</a:t>
            </a:r>
            <a:endParaRPr lang="en-US" dirty="0"/>
          </a:p>
        </p:txBody>
      </p:sp>
    </p:spTree>
    <p:extLst>
      <p:ext uri="{BB962C8B-B14F-4D97-AF65-F5344CB8AC3E}">
        <p14:creationId xmlns:p14="http://schemas.microsoft.com/office/powerpoint/2010/main" val="77225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Blood Pressure</a:t>
            </a:r>
          </a:p>
        </p:txBody>
      </p:sp>
      <p:sp>
        <p:nvSpPr>
          <p:cNvPr id="3" name="Content Placeholder 2"/>
          <p:cNvSpPr>
            <a:spLocks noGrp="1"/>
          </p:cNvSpPr>
          <p:nvPr>
            <p:ph idx="1"/>
          </p:nvPr>
        </p:nvSpPr>
        <p:spPr/>
        <p:txBody>
          <a:bodyPr>
            <a:normAutofit fontScale="92500" lnSpcReduction="20000"/>
          </a:bodyPr>
          <a:lstStyle/>
          <a:p>
            <a:r>
              <a:rPr lang="en-US" dirty="0" smtClean="0"/>
              <a:t>Blood pressure regulated by sensory neurons in several places in the body that signal back to the medulla oblongata</a:t>
            </a:r>
          </a:p>
          <a:p>
            <a:r>
              <a:rPr lang="en-US" dirty="0" smtClean="0"/>
              <a:t>When pressure too high, autonomic NS releases neurotransmitters that cause the smooth muscle in the walls of the arteries and veins to relax, lowering BP</a:t>
            </a:r>
          </a:p>
          <a:p>
            <a:r>
              <a:rPr lang="en-US" dirty="0"/>
              <a:t>When pressure too </a:t>
            </a:r>
            <a:r>
              <a:rPr lang="en-US" dirty="0" smtClean="0"/>
              <a:t>low, </a:t>
            </a:r>
            <a:r>
              <a:rPr lang="en-US" dirty="0"/>
              <a:t>autonomic NS releases neurotransmitters that cause the smooth muscle in the walls of the arteries and veins to </a:t>
            </a:r>
            <a:r>
              <a:rPr lang="en-US" dirty="0" smtClean="0"/>
              <a:t>contract, raising </a:t>
            </a:r>
            <a:r>
              <a:rPr lang="en-US" dirty="0"/>
              <a:t>BP</a:t>
            </a:r>
          </a:p>
          <a:p>
            <a:endParaRPr lang="en-US" dirty="0"/>
          </a:p>
        </p:txBody>
      </p:sp>
    </p:spTree>
    <p:extLst>
      <p:ext uri="{BB962C8B-B14F-4D97-AF65-F5344CB8AC3E}">
        <p14:creationId xmlns:p14="http://schemas.microsoft.com/office/powerpoint/2010/main" val="132650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37-1 Blood Pressure</a:t>
            </a:r>
            <a:endParaRPr lang="en-US" dirty="0"/>
          </a:p>
        </p:txBody>
      </p:sp>
      <p:sp>
        <p:nvSpPr>
          <p:cNvPr id="3" name="Content Placeholder 2"/>
          <p:cNvSpPr>
            <a:spLocks noGrp="1"/>
          </p:cNvSpPr>
          <p:nvPr>
            <p:ph idx="1"/>
          </p:nvPr>
        </p:nvSpPr>
        <p:spPr/>
        <p:txBody>
          <a:bodyPr/>
          <a:lstStyle/>
          <a:p>
            <a:r>
              <a:rPr lang="en-US" dirty="0" smtClean="0"/>
              <a:t>BP also regulated by kidneys</a:t>
            </a:r>
          </a:p>
          <a:p>
            <a:r>
              <a:rPr lang="en-US" dirty="0" smtClean="0"/>
              <a:t>Kidneys remove water from the blood to regulate BP</a:t>
            </a:r>
          </a:p>
          <a:p>
            <a:r>
              <a:rPr lang="en-US" dirty="0" smtClean="0"/>
              <a:t>Hormones produced by the heart and other organs cause the kidneys to remove water from the blood when BP is too high, reducing blood volume and pressure</a:t>
            </a:r>
            <a:endParaRPr lang="en-US" dirty="0"/>
          </a:p>
        </p:txBody>
      </p:sp>
    </p:spTree>
    <p:extLst>
      <p:ext uri="{BB962C8B-B14F-4D97-AF65-F5344CB8AC3E}">
        <p14:creationId xmlns:p14="http://schemas.microsoft.com/office/powerpoint/2010/main" val="148431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37-1 Disorders of the circulatory system</a:t>
            </a:r>
            <a:endParaRPr lang="en-US" dirty="0"/>
          </a:p>
        </p:txBody>
      </p:sp>
      <p:sp>
        <p:nvSpPr>
          <p:cNvPr id="3" name="Content Placeholder 2"/>
          <p:cNvSpPr>
            <a:spLocks noGrp="1"/>
          </p:cNvSpPr>
          <p:nvPr>
            <p:ph idx="1"/>
          </p:nvPr>
        </p:nvSpPr>
        <p:spPr/>
        <p:txBody>
          <a:bodyPr/>
          <a:lstStyle/>
          <a:p>
            <a:r>
              <a:rPr lang="en-US" dirty="0" smtClean="0"/>
              <a:t>Atherosclerosis-fatty deposits (plaques) build up on walls of arteries</a:t>
            </a:r>
          </a:p>
          <a:p>
            <a:r>
              <a:rPr lang="en-US" dirty="0" smtClean="0"/>
              <a:t>Can get large and obstruct blood flow and cause increased BP</a:t>
            </a:r>
          </a:p>
          <a:p>
            <a:r>
              <a:rPr lang="en-US" dirty="0" smtClean="0"/>
              <a:t>Plaques can increase chances of getting blood clots</a:t>
            </a:r>
          </a:p>
          <a:p>
            <a:r>
              <a:rPr lang="en-US" dirty="0" smtClean="0"/>
              <a:t>Clots can break free and obstruct blood flow to the brain, heart or lungs</a:t>
            </a:r>
            <a:endParaRPr lang="en-US" dirty="0"/>
          </a:p>
        </p:txBody>
      </p:sp>
    </p:spTree>
    <p:extLst>
      <p:ext uri="{BB962C8B-B14F-4D97-AF65-F5344CB8AC3E}">
        <p14:creationId xmlns:p14="http://schemas.microsoft.com/office/powerpoint/2010/main" val="249028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37-1 Disorders of the circulatory system</a:t>
            </a:r>
          </a:p>
        </p:txBody>
      </p:sp>
      <p:sp>
        <p:nvSpPr>
          <p:cNvPr id="3" name="Content Placeholder 2"/>
          <p:cNvSpPr>
            <a:spLocks noGrp="1"/>
          </p:cNvSpPr>
          <p:nvPr>
            <p:ph idx="1"/>
          </p:nvPr>
        </p:nvSpPr>
        <p:spPr/>
        <p:txBody>
          <a:bodyPr/>
          <a:lstStyle/>
          <a:p>
            <a:r>
              <a:rPr lang="en-US" dirty="0" smtClean="0"/>
              <a:t>High BP-hypertension</a:t>
            </a:r>
          </a:p>
          <a:p>
            <a:r>
              <a:rPr lang="en-US" dirty="0" smtClean="0"/>
              <a:t>Forces the heart to work harder which can damage or weaken the heart muscle and blood vessels</a:t>
            </a:r>
          </a:p>
          <a:p>
            <a:r>
              <a:rPr lang="en-US" dirty="0" smtClean="0"/>
              <a:t>People with high BP are more likely to have heart disease or other diseases of the circulatory system like heart attack or stroke</a:t>
            </a:r>
            <a:endParaRPr lang="en-US" dirty="0"/>
          </a:p>
        </p:txBody>
      </p:sp>
    </p:spTree>
    <p:extLst>
      <p:ext uri="{BB962C8B-B14F-4D97-AF65-F5344CB8AC3E}">
        <p14:creationId xmlns:p14="http://schemas.microsoft.com/office/powerpoint/2010/main" val="422563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37-1 Disorders of the circulatory system</a:t>
            </a:r>
          </a:p>
        </p:txBody>
      </p:sp>
      <p:sp>
        <p:nvSpPr>
          <p:cNvPr id="3" name="Content Placeholder 2"/>
          <p:cNvSpPr>
            <a:spLocks noGrp="1"/>
          </p:cNvSpPr>
          <p:nvPr>
            <p:ph idx="1"/>
          </p:nvPr>
        </p:nvSpPr>
        <p:spPr/>
        <p:txBody>
          <a:bodyPr/>
          <a:lstStyle/>
          <a:p>
            <a:r>
              <a:rPr lang="en-US" dirty="0" smtClean="0"/>
              <a:t>Heart attack-Herat muscle dies due to lack of oxygen</a:t>
            </a:r>
          </a:p>
          <a:p>
            <a:r>
              <a:rPr lang="en-US" dirty="0" smtClean="0"/>
              <a:t>Caused by blockage of flow of blood to heart</a:t>
            </a:r>
          </a:p>
          <a:p>
            <a:r>
              <a:rPr lang="en-US" dirty="0" smtClean="0"/>
              <a:t>Symptoms-nausea, shortness of breath, severe crushing chest pain</a:t>
            </a:r>
            <a:endParaRPr lang="en-US" dirty="0"/>
          </a:p>
        </p:txBody>
      </p:sp>
    </p:spTree>
    <p:extLst>
      <p:ext uri="{BB962C8B-B14F-4D97-AF65-F5344CB8AC3E}">
        <p14:creationId xmlns:p14="http://schemas.microsoft.com/office/powerpoint/2010/main" val="2578521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37-1 Disorders of the circulatory system</a:t>
            </a:r>
          </a:p>
        </p:txBody>
      </p:sp>
      <p:sp>
        <p:nvSpPr>
          <p:cNvPr id="3" name="Content Placeholder 2"/>
          <p:cNvSpPr>
            <a:spLocks noGrp="1"/>
          </p:cNvSpPr>
          <p:nvPr>
            <p:ph idx="1"/>
          </p:nvPr>
        </p:nvSpPr>
        <p:spPr/>
        <p:txBody>
          <a:bodyPr/>
          <a:lstStyle/>
          <a:p>
            <a:r>
              <a:rPr lang="en-US" dirty="0" smtClean="0"/>
              <a:t>Stroke-blood clot in a vessel that leads to the brain, or a blood vessels that bursts</a:t>
            </a:r>
          </a:p>
          <a:p>
            <a:r>
              <a:rPr lang="en-US" dirty="0" smtClean="0"/>
              <a:t>Brain cells die due to lack of oxygen</a:t>
            </a:r>
          </a:p>
          <a:p>
            <a:r>
              <a:rPr lang="en-US" dirty="0" smtClean="0"/>
              <a:t>Can cause paralysis, loss of ability to speak or death</a:t>
            </a:r>
            <a:endParaRPr lang="en-US" dirty="0"/>
          </a:p>
        </p:txBody>
      </p:sp>
    </p:spTree>
    <p:extLst>
      <p:ext uri="{BB962C8B-B14F-4D97-AF65-F5344CB8AC3E}">
        <p14:creationId xmlns:p14="http://schemas.microsoft.com/office/powerpoint/2010/main" val="84794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37-1 </a:t>
            </a:r>
            <a:r>
              <a:rPr lang="en-US" dirty="0" smtClean="0"/>
              <a:t>Prevention of Disorders </a:t>
            </a:r>
            <a:r>
              <a:rPr lang="en-US" dirty="0"/>
              <a:t>of the circulatory system</a:t>
            </a:r>
          </a:p>
        </p:txBody>
      </p:sp>
      <p:sp>
        <p:nvSpPr>
          <p:cNvPr id="3" name="Content Placeholder 2"/>
          <p:cNvSpPr>
            <a:spLocks noGrp="1"/>
          </p:cNvSpPr>
          <p:nvPr>
            <p:ph idx="1"/>
          </p:nvPr>
        </p:nvSpPr>
        <p:spPr/>
        <p:txBody>
          <a:bodyPr/>
          <a:lstStyle/>
          <a:p>
            <a:r>
              <a:rPr lang="en-US" dirty="0" smtClean="0"/>
              <a:t>Easier to prevent than cure</a:t>
            </a:r>
          </a:p>
          <a:p>
            <a:r>
              <a:rPr lang="en-US" dirty="0" smtClean="0"/>
              <a:t>Exercise, weight control, sensible diet, not smoking</a:t>
            </a:r>
          </a:p>
          <a:p>
            <a:r>
              <a:rPr lang="en-US" dirty="0" smtClean="0"/>
              <a:t>Exercise increases strength of cardiac and smooth muscle, controls weight and body fat and reduces stress</a:t>
            </a:r>
            <a:endParaRPr lang="en-US" dirty="0"/>
          </a:p>
        </p:txBody>
      </p:sp>
    </p:spTree>
    <p:extLst>
      <p:ext uri="{BB962C8B-B14F-4D97-AF65-F5344CB8AC3E}">
        <p14:creationId xmlns:p14="http://schemas.microsoft.com/office/powerpoint/2010/main" val="336516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Blood and Lymphatic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Blood is a connective tissue</a:t>
            </a:r>
          </a:p>
          <a:p>
            <a:r>
              <a:rPr lang="en-US" dirty="0" smtClean="0"/>
              <a:t>Contains dissolved substances and specialized cells</a:t>
            </a:r>
          </a:p>
          <a:p>
            <a:r>
              <a:rPr lang="en-US" dirty="0" smtClean="0"/>
              <a:t>Collects oxygen from lungs, nutrients from digestive tract and waste products from tissues</a:t>
            </a:r>
          </a:p>
          <a:p>
            <a:r>
              <a:rPr lang="en-US" dirty="0" smtClean="0"/>
              <a:t>Helps regulate factors in the body like temperature</a:t>
            </a:r>
          </a:p>
          <a:p>
            <a:r>
              <a:rPr lang="en-US" dirty="0" smtClean="0"/>
              <a:t>Blood components fight infections and form clots to repair damaged blood vessels</a:t>
            </a:r>
            <a:endParaRPr lang="en-US" dirty="0"/>
          </a:p>
        </p:txBody>
      </p:sp>
    </p:spTree>
    <p:extLst>
      <p:ext uri="{BB962C8B-B14F-4D97-AF65-F5344CB8AC3E}">
        <p14:creationId xmlns:p14="http://schemas.microsoft.com/office/powerpoint/2010/main" val="3156794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and Lymphatic system</a:t>
            </a:r>
          </a:p>
        </p:txBody>
      </p:sp>
      <p:sp>
        <p:nvSpPr>
          <p:cNvPr id="3" name="Content Placeholder 2"/>
          <p:cNvSpPr>
            <a:spLocks noGrp="1"/>
          </p:cNvSpPr>
          <p:nvPr>
            <p:ph idx="1"/>
          </p:nvPr>
        </p:nvSpPr>
        <p:spPr/>
        <p:txBody>
          <a:bodyPr/>
          <a:lstStyle/>
          <a:p>
            <a:r>
              <a:rPr lang="en-US" dirty="0" smtClean="0"/>
              <a:t>Blood Plasma</a:t>
            </a:r>
          </a:p>
          <a:p>
            <a:r>
              <a:rPr lang="en-US" dirty="0" smtClean="0"/>
              <a:t>Body contains 4-6 liters of blood, 8% of body mass</a:t>
            </a:r>
          </a:p>
          <a:p>
            <a:r>
              <a:rPr lang="en-US" dirty="0" smtClean="0"/>
              <a:t>45% of blood is cells</a:t>
            </a:r>
          </a:p>
          <a:p>
            <a:r>
              <a:rPr lang="en-US" dirty="0" smtClean="0"/>
              <a:t>55% is plasma, a straw colored liquid</a:t>
            </a:r>
          </a:p>
          <a:p>
            <a:r>
              <a:rPr lang="en-US" dirty="0" smtClean="0"/>
              <a:t>Plasma is 90% water, 10% dissolved gases, salts, nutrients, enzymes, hormones, waste products and plasma proteins</a:t>
            </a:r>
            <a:endParaRPr lang="en-US" dirty="0"/>
          </a:p>
        </p:txBody>
      </p:sp>
    </p:spTree>
    <p:extLst>
      <p:ext uri="{BB962C8B-B14F-4D97-AF65-F5344CB8AC3E}">
        <p14:creationId xmlns:p14="http://schemas.microsoft.com/office/powerpoint/2010/main" val="338752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and Lymphatic system</a:t>
            </a:r>
          </a:p>
        </p:txBody>
      </p:sp>
      <p:sp>
        <p:nvSpPr>
          <p:cNvPr id="3" name="Content Placeholder 2"/>
          <p:cNvSpPr>
            <a:spLocks noGrp="1"/>
          </p:cNvSpPr>
          <p:nvPr>
            <p:ph idx="1"/>
          </p:nvPr>
        </p:nvSpPr>
        <p:spPr/>
        <p:txBody>
          <a:bodyPr/>
          <a:lstStyle/>
          <a:p>
            <a:r>
              <a:rPr lang="en-US" dirty="0" smtClean="0"/>
              <a:t>Blood Plasma (continued)</a:t>
            </a:r>
          </a:p>
          <a:p>
            <a:r>
              <a:rPr lang="en-US" dirty="0" smtClean="0"/>
              <a:t>Three plasma proteins</a:t>
            </a:r>
          </a:p>
          <a:p>
            <a:r>
              <a:rPr lang="en-US" dirty="0" smtClean="0"/>
              <a:t>Albumins, globulins transport fatty acids, hormones and vitamins</a:t>
            </a:r>
          </a:p>
          <a:p>
            <a:r>
              <a:rPr lang="en-US" dirty="0" smtClean="0"/>
              <a:t>Albumins regulate osmotic pressure and blood volume</a:t>
            </a:r>
          </a:p>
          <a:p>
            <a:r>
              <a:rPr lang="en-US" dirty="0" smtClean="0"/>
              <a:t>Some globulins fight infections</a:t>
            </a:r>
          </a:p>
          <a:p>
            <a:r>
              <a:rPr lang="en-US" dirty="0" smtClean="0"/>
              <a:t>Fibrinogen helps clot blood</a:t>
            </a:r>
            <a:endParaRPr lang="en-US" dirty="0"/>
          </a:p>
        </p:txBody>
      </p:sp>
    </p:spTree>
    <p:extLst>
      <p:ext uri="{BB962C8B-B14F-4D97-AF65-F5344CB8AC3E}">
        <p14:creationId xmlns:p14="http://schemas.microsoft.com/office/powerpoint/2010/main" val="111745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37-1 Heart</a:t>
            </a:r>
            <a:endParaRPr lang="en-US" dirty="0"/>
          </a:p>
        </p:txBody>
      </p:sp>
      <p:sp>
        <p:nvSpPr>
          <p:cNvPr id="3" name="Content Placeholder 2"/>
          <p:cNvSpPr>
            <a:spLocks noGrp="1"/>
          </p:cNvSpPr>
          <p:nvPr>
            <p:ph idx="1"/>
          </p:nvPr>
        </p:nvSpPr>
        <p:spPr/>
        <p:txBody>
          <a:bodyPr/>
          <a:lstStyle/>
          <a:p>
            <a:r>
              <a:rPr lang="en-US" dirty="0" smtClean="0"/>
              <a:t>Hollow, size of clenched fist</a:t>
            </a:r>
          </a:p>
          <a:p>
            <a:r>
              <a:rPr lang="en-US" dirty="0" smtClean="0"/>
              <a:t>Enclosed in a sac called pericardium</a:t>
            </a:r>
          </a:p>
          <a:p>
            <a:r>
              <a:rPr lang="en-US" dirty="0" smtClean="0"/>
              <a:t>In heart wall, thick muscle called myocardium</a:t>
            </a:r>
          </a:p>
          <a:p>
            <a:r>
              <a:rPr lang="en-US" dirty="0" smtClean="0"/>
              <a:t>Contracts about 72 times per minute</a:t>
            </a:r>
          </a:p>
          <a:p>
            <a:r>
              <a:rPr lang="en-US" dirty="0" smtClean="0"/>
              <a:t>Pumps 70 ml blood per contraction</a:t>
            </a:r>
          </a:p>
          <a:p>
            <a:r>
              <a:rPr lang="en-US" dirty="0" smtClean="0"/>
              <a:t>During a year pumps enough blood to fill an </a:t>
            </a:r>
            <a:r>
              <a:rPr lang="en-US" dirty="0"/>
              <a:t>O</a:t>
            </a:r>
            <a:r>
              <a:rPr lang="en-US" dirty="0" smtClean="0"/>
              <a:t>lympic sized pool</a:t>
            </a:r>
            <a:endParaRPr lang="en-US" dirty="0"/>
          </a:p>
        </p:txBody>
      </p:sp>
    </p:spTree>
    <p:extLst>
      <p:ext uri="{BB962C8B-B14F-4D97-AF65-F5344CB8AC3E}">
        <p14:creationId xmlns:p14="http://schemas.microsoft.com/office/powerpoint/2010/main" val="65674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Blood and Plasma</a:t>
            </a:r>
            <a:endParaRPr lang="en-US" dirty="0"/>
          </a:p>
        </p:txBody>
      </p:sp>
      <p:sp>
        <p:nvSpPr>
          <p:cNvPr id="3" name="Content Placeholder 2"/>
          <p:cNvSpPr>
            <a:spLocks noGrp="1"/>
          </p:cNvSpPr>
          <p:nvPr>
            <p:ph idx="1"/>
          </p:nvPr>
        </p:nvSpPr>
        <p:spPr/>
        <p:txBody>
          <a:bodyPr/>
          <a:lstStyle/>
          <a:p>
            <a:endParaRPr lang="en-US"/>
          </a:p>
        </p:txBody>
      </p:sp>
      <p:pic>
        <p:nvPicPr>
          <p:cNvPr id="6146" name="Picture 2" descr="http://upload.wikimedia.org/wikipedia/commons/1/11/Blood-centrifugation-sche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378142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1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Blood Cells</a:t>
            </a:r>
            <a:endParaRPr lang="en-US" dirty="0"/>
          </a:p>
        </p:txBody>
      </p:sp>
      <p:sp>
        <p:nvSpPr>
          <p:cNvPr id="3" name="Content Placeholder 2"/>
          <p:cNvSpPr>
            <a:spLocks noGrp="1"/>
          </p:cNvSpPr>
          <p:nvPr>
            <p:ph idx="1"/>
          </p:nvPr>
        </p:nvSpPr>
        <p:spPr/>
        <p:txBody>
          <a:bodyPr/>
          <a:lstStyle/>
          <a:p>
            <a:r>
              <a:rPr lang="en-US" dirty="0" smtClean="0"/>
              <a:t>Red blood cells (RBC’s), also called erythrocytes</a:t>
            </a:r>
          </a:p>
          <a:p>
            <a:r>
              <a:rPr lang="en-US" dirty="0" smtClean="0"/>
              <a:t>Most abundant</a:t>
            </a:r>
          </a:p>
          <a:p>
            <a:r>
              <a:rPr lang="en-US" dirty="0" smtClean="0"/>
              <a:t>1 ml blood contains 5 million cells (5x10 </a:t>
            </a:r>
            <a:r>
              <a:rPr lang="en-US" baseline="30000" dirty="0" smtClean="0"/>
              <a:t>6</a:t>
            </a:r>
            <a:r>
              <a:rPr lang="en-US" dirty="0" smtClean="0"/>
              <a:t> )</a:t>
            </a:r>
          </a:p>
          <a:p>
            <a:r>
              <a:rPr lang="en-US" dirty="0" smtClean="0"/>
              <a:t>Transport oxygen</a:t>
            </a:r>
          </a:p>
          <a:p>
            <a:r>
              <a:rPr lang="en-US" dirty="0" smtClean="0"/>
              <a:t>Color is from protein hemoglobin</a:t>
            </a:r>
          </a:p>
          <a:p>
            <a:r>
              <a:rPr lang="en-US" dirty="0" smtClean="0"/>
              <a:t>Hemoglobin contains iron which binds to oxygen and transports it from lungs to tissues</a:t>
            </a:r>
            <a:endParaRPr lang="en-US" dirty="0"/>
          </a:p>
        </p:txBody>
      </p:sp>
    </p:spTree>
    <p:extLst>
      <p:ext uri="{BB962C8B-B14F-4D97-AF65-F5344CB8AC3E}">
        <p14:creationId xmlns:p14="http://schemas.microsoft.com/office/powerpoint/2010/main" val="3814307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lstStyle/>
          <a:p>
            <a:r>
              <a:rPr lang="en-US" dirty="0" smtClean="0"/>
              <a:t>Hemoglobin structure</a:t>
            </a:r>
            <a:endParaRPr lang="en-US" dirty="0"/>
          </a:p>
        </p:txBody>
      </p:sp>
      <p:pic>
        <p:nvPicPr>
          <p:cNvPr id="7170" name="Picture 2" descr="http://www.buzzle.com/images/diagrams/hemoglobin-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09353"/>
            <a:ext cx="5715000" cy="452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lstStyle/>
          <a:p>
            <a:r>
              <a:rPr lang="en-US" dirty="0" smtClean="0"/>
              <a:t>RBC’s produced in bone marrow</a:t>
            </a:r>
          </a:p>
          <a:p>
            <a:r>
              <a:rPr lang="en-US" dirty="0" smtClean="0"/>
              <a:t>No nuclei or organelles (forced out as hemoglobin builds up in cells)</a:t>
            </a:r>
          </a:p>
          <a:p>
            <a:r>
              <a:rPr lang="en-US" dirty="0" smtClean="0"/>
              <a:t>Circulate for 120 days</a:t>
            </a:r>
          </a:p>
          <a:p>
            <a:r>
              <a:rPr lang="en-US" dirty="0" smtClean="0"/>
              <a:t>Get worn out by squeezing through capillaries</a:t>
            </a:r>
          </a:p>
          <a:p>
            <a:r>
              <a:rPr lang="en-US" dirty="0" smtClean="0"/>
              <a:t>Destroyed in liver and spleen</a:t>
            </a:r>
            <a:endParaRPr lang="en-US" dirty="0"/>
          </a:p>
        </p:txBody>
      </p:sp>
    </p:spTree>
    <p:extLst>
      <p:ext uri="{BB962C8B-B14F-4D97-AF65-F5344CB8AC3E}">
        <p14:creationId xmlns:p14="http://schemas.microsoft.com/office/powerpoint/2010/main" val="469402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lstStyle/>
          <a:p>
            <a:r>
              <a:rPr lang="en-US" dirty="0" smtClean="0"/>
              <a:t>White blood cells (WBC’s)-also called leukocytes</a:t>
            </a:r>
          </a:p>
          <a:p>
            <a:r>
              <a:rPr lang="en-US" dirty="0" smtClean="0"/>
              <a:t>Outnumbered by RBC’s 700-1</a:t>
            </a:r>
          </a:p>
          <a:p>
            <a:r>
              <a:rPr lang="en-US" dirty="0" smtClean="0"/>
              <a:t>Produced in marrow</a:t>
            </a:r>
          </a:p>
          <a:p>
            <a:r>
              <a:rPr lang="en-US" dirty="0" smtClean="0"/>
              <a:t>Have nuclei</a:t>
            </a:r>
          </a:p>
          <a:p>
            <a:r>
              <a:rPr lang="en-US" dirty="0" smtClean="0"/>
              <a:t>No hemoglobin</a:t>
            </a:r>
          </a:p>
          <a:p>
            <a:r>
              <a:rPr lang="en-US" dirty="0" smtClean="0"/>
              <a:t>Some live for months, others live for days</a:t>
            </a:r>
          </a:p>
          <a:p>
            <a:endParaRPr lang="en-US" dirty="0"/>
          </a:p>
        </p:txBody>
      </p:sp>
    </p:spTree>
    <p:extLst>
      <p:ext uri="{BB962C8B-B14F-4D97-AF65-F5344CB8AC3E}">
        <p14:creationId xmlns:p14="http://schemas.microsoft.com/office/powerpoint/2010/main" val="2569489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normAutofit fontScale="85000" lnSpcReduction="20000"/>
          </a:bodyPr>
          <a:lstStyle/>
          <a:p>
            <a:r>
              <a:rPr lang="en-US" dirty="0" smtClean="0"/>
              <a:t>WBC’s (continued)</a:t>
            </a:r>
          </a:p>
          <a:p>
            <a:r>
              <a:rPr lang="en-US" dirty="0" smtClean="0"/>
              <a:t>Attack foreign substances or organisms, including cancer cells, substances that cause allergic reactions and transplanted organs</a:t>
            </a:r>
          </a:p>
          <a:p>
            <a:r>
              <a:rPr lang="en-US" dirty="0" smtClean="0"/>
              <a:t>Phagocytes engulf and digest foreign cells</a:t>
            </a:r>
          </a:p>
          <a:p>
            <a:r>
              <a:rPr lang="en-US" dirty="0" smtClean="0"/>
              <a:t>Some WBC’s cross through the capillaries and attack invading organisms in body tissue</a:t>
            </a:r>
          </a:p>
          <a:p>
            <a:r>
              <a:rPr lang="en-US" dirty="0" smtClean="0"/>
              <a:t>Some WBC’s release chemicals that fight disease and resist infection</a:t>
            </a:r>
          </a:p>
          <a:p>
            <a:r>
              <a:rPr lang="en-US" dirty="0" smtClean="0"/>
              <a:t>Body can increase numbers of WBC’s when infection occurs</a:t>
            </a:r>
          </a:p>
        </p:txBody>
      </p:sp>
    </p:spTree>
    <p:extLst>
      <p:ext uri="{BB962C8B-B14F-4D97-AF65-F5344CB8AC3E}">
        <p14:creationId xmlns:p14="http://schemas.microsoft.com/office/powerpoint/2010/main" val="14386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Types of WBC’s</a:t>
            </a:r>
            <a:endParaRPr lang="en-US" dirty="0"/>
          </a:p>
        </p:txBody>
      </p:sp>
      <p:sp>
        <p:nvSpPr>
          <p:cNvPr id="3" name="Content Placeholder 2"/>
          <p:cNvSpPr>
            <a:spLocks noGrp="1"/>
          </p:cNvSpPr>
          <p:nvPr>
            <p:ph idx="1"/>
          </p:nvPr>
        </p:nvSpPr>
        <p:spPr/>
        <p:txBody>
          <a:bodyPr/>
          <a:lstStyle/>
          <a:p>
            <a:endParaRPr lang="en-US"/>
          </a:p>
        </p:txBody>
      </p:sp>
      <p:pic>
        <p:nvPicPr>
          <p:cNvPr id="8194" name="Picture 2" descr="http://www.opencurriculum.org/static/media/articles_manual/ck12_biology/immune-system-nonspecific-defense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11" y="1085850"/>
            <a:ext cx="8810625" cy="56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638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normAutofit fontScale="92500" lnSpcReduction="20000"/>
          </a:bodyPr>
          <a:lstStyle/>
          <a:p>
            <a:r>
              <a:rPr lang="en-US" dirty="0" smtClean="0"/>
              <a:t>Platelets and blood clotting</a:t>
            </a:r>
          </a:p>
          <a:p>
            <a:r>
              <a:rPr lang="en-US" dirty="0" smtClean="0"/>
              <a:t>Blood clotting occurs by plasma proteins and platelets (fragments of cells broken down in the bone marrow and released into the blood)</a:t>
            </a:r>
          </a:p>
          <a:p>
            <a:r>
              <a:rPr lang="en-US" dirty="0" smtClean="0"/>
              <a:t>When platelets contact the edge of a broken blood vessel, their surface becomes sticky, and platelets cluster up</a:t>
            </a:r>
          </a:p>
          <a:p>
            <a:r>
              <a:rPr lang="en-US" dirty="0" smtClean="0"/>
              <a:t>Platelets release clotting factors that start a series of chemical reactions that converts fibrinogen (in the plasma) into a sticky mesh of fibers that stop the bleeding</a:t>
            </a:r>
            <a:endParaRPr lang="en-US" dirty="0"/>
          </a:p>
        </p:txBody>
      </p:sp>
    </p:spTree>
    <p:extLst>
      <p:ext uri="{BB962C8B-B14F-4D97-AF65-F5344CB8AC3E}">
        <p14:creationId xmlns:p14="http://schemas.microsoft.com/office/powerpoint/2010/main" val="3530949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Blood Clotting</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http://media-2.web.britannica.com/eb-media/28/98328-004-5514AF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2362200"/>
            <a:ext cx="367665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blog.hypervibe.com/wp-content/uploads/2014/03/Nattokinase-Helps-Prevent-Blood-Clot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5174672" cy="517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604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Blood Cells</a:t>
            </a:r>
          </a:p>
        </p:txBody>
      </p:sp>
      <p:sp>
        <p:nvSpPr>
          <p:cNvPr id="3" name="Content Placeholder 2"/>
          <p:cNvSpPr>
            <a:spLocks noGrp="1"/>
          </p:cNvSpPr>
          <p:nvPr>
            <p:ph idx="1"/>
          </p:nvPr>
        </p:nvSpPr>
        <p:spPr/>
        <p:txBody>
          <a:bodyPr/>
          <a:lstStyle/>
          <a:p>
            <a:endParaRPr lang="en-US"/>
          </a:p>
        </p:txBody>
      </p:sp>
      <p:pic>
        <p:nvPicPr>
          <p:cNvPr id="9218" name="Picture 2" descr="http://lifesci.dls.rutgers.edu/~babiarz/Histo/Blood/Smear1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95450"/>
            <a:ext cx="6477000" cy="492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3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37-1 Heart</a:t>
            </a:r>
            <a:endParaRPr lang="en-US" dirty="0"/>
          </a:p>
        </p:txBody>
      </p:sp>
      <p:sp>
        <p:nvSpPr>
          <p:cNvPr id="3" name="Content Placeholder 2"/>
          <p:cNvSpPr>
            <a:spLocks noGrp="1"/>
          </p:cNvSpPr>
          <p:nvPr>
            <p:ph idx="1"/>
          </p:nvPr>
        </p:nvSpPr>
        <p:spPr/>
        <p:txBody>
          <a:bodyPr/>
          <a:lstStyle/>
          <a:p>
            <a:r>
              <a:rPr lang="en-US" dirty="0" smtClean="0"/>
              <a:t>Septum divides the heart into 2 halves</a:t>
            </a:r>
          </a:p>
          <a:p>
            <a:r>
              <a:rPr lang="en-US" dirty="0" smtClean="0"/>
              <a:t>Upper chamber-2 atria-receives blood</a:t>
            </a:r>
          </a:p>
          <a:p>
            <a:r>
              <a:rPr lang="en-US" dirty="0" smtClean="0"/>
              <a:t>Lower chamber-2 ventricles-pumps blood out of the heart</a:t>
            </a:r>
          </a:p>
          <a:p>
            <a:r>
              <a:rPr lang="en-US" dirty="0" smtClean="0"/>
              <a:t>4 chambers total</a:t>
            </a:r>
            <a:endParaRPr lang="en-US" dirty="0"/>
          </a:p>
        </p:txBody>
      </p:sp>
    </p:spTree>
    <p:extLst>
      <p:ext uri="{BB962C8B-B14F-4D97-AF65-F5344CB8AC3E}">
        <p14:creationId xmlns:p14="http://schemas.microsoft.com/office/powerpoint/2010/main" val="2655183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37-2 Lymphatic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fluid leaks out of the blood into surrounding tissue</a:t>
            </a:r>
          </a:p>
          <a:p>
            <a:r>
              <a:rPr lang="en-US" dirty="0" smtClean="0"/>
              <a:t>Helps to move salts and nutrients into tissues</a:t>
            </a:r>
          </a:p>
          <a:p>
            <a:r>
              <a:rPr lang="en-US" dirty="0" smtClean="0"/>
              <a:t>Fluid needs to be returned to the blood to restore the blood volume</a:t>
            </a:r>
          </a:p>
          <a:p>
            <a:r>
              <a:rPr lang="en-US" dirty="0" smtClean="0"/>
              <a:t>Network of vessels called lymphatic system returns the lymph fluid to blood</a:t>
            </a:r>
          </a:p>
          <a:p>
            <a:r>
              <a:rPr lang="en-US" dirty="0" smtClean="0"/>
              <a:t>Collects in lymphatic capillaries, slowly flows into larger vessels called lymph nodes</a:t>
            </a:r>
          </a:p>
          <a:p>
            <a:r>
              <a:rPr lang="en-US" dirty="0" smtClean="0"/>
              <a:t>Ducts from lymph nodes return lymph to blood</a:t>
            </a:r>
          </a:p>
          <a:p>
            <a:r>
              <a:rPr lang="en-US" dirty="0" smtClean="0"/>
              <a:t>Also line intestines and help absorb vitamins A,D,E,K</a:t>
            </a:r>
          </a:p>
        </p:txBody>
      </p:sp>
    </p:spTree>
    <p:extLst>
      <p:ext uri="{BB962C8B-B14F-4D97-AF65-F5344CB8AC3E}">
        <p14:creationId xmlns:p14="http://schemas.microsoft.com/office/powerpoint/2010/main" val="2671667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Lymphatic System</a:t>
            </a:r>
          </a:p>
        </p:txBody>
      </p:sp>
      <p:sp>
        <p:nvSpPr>
          <p:cNvPr id="3" name="Content Placeholder 2"/>
          <p:cNvSpPr>
            <a:spLocks noGrp="1"/>
          </p:cNvSpPr>
          <p:nvPr>
            <p:ph idx="1"/>
          </p:nvPr>
        </p:nvSpPr>
        <p:spPr/>
        <p:txBody>
          <a:bodyPr/>
          <a:lstStyle/>
          <a:p>
            <a:r>
              <a:rPr lang="en-US" dirty="0"/>
              <a:t>Fluid moves by osmotic pressure</a:t>
            </a:r>
          </a:p>
          <a:p>
            <a:r>
              <a:rPr lang="en-US" dirty="0"/>
              <a:t>When fluid is not returned from tissue, causes edema, or swelling</a:t>
            </a:r>
          </a:p>
          <a:p>
            <a:endParaRPr lang="en-US" dirty="0"/>
          </a:p>
        </p:txBody>
      </p:sp>
    </p:spTree>
    <p:extLst>
      <p:ext uri="{BB962C8B-B14F-4D97-AF65-F5344CB8AC3E}">
        <p14:creationId xmlns:p14="http://schemas.microsoft.com/office/powerpoint/2010/main" val="1046986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37-2 Lymphatic System</a:t>
            </a:r>
          </a:p>
        </p:txBody>
      </p:sp>
      <p:pic>
        <p:nvPicPr>
          <p:cNvPr id="11266" name="Picture 2" descr="http://scienceblogs.com/insolence/wp-content/blogs.dir/445/files/2012/04/i-ab7f0b74f67bc786a9e48fc97dcbade7-lymphatic-system-detai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603461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89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37-3 Respiratory System</a:t>
            </a:r>
            <a:endParaRPr lang="en-US" dirty="0"/>
          </a:p>
        </p:txBody>
      </p:sp>
      <p:sp>
        <p:nvSpPr>
          <p:cNvPr id="3" name="Content Placeholder 2"/>
          <p:cNvSpPr>
            <a:spLocks noGrp="1"/>
          </p:cNvSpPr>
          <p:nvPr>
            <p:ph idx="1"/>
          </p:nvPr>
        </p:nvSpPr>
        <p:spPr/>
        <p:txBody>
          <a:bodyPr/>
          <a:lstStyle/>
          <a:p>
            <a:r>
              <a:rPr lang="en-US" dirty="0" smtClean="0"/>
              <a:t>Respiration</a:t>
            </a:r>
          </a:p>
          <a:p>
            <a:r>
              <a:rPr lang="en-US" dirty="0"/>
              <a:t>A</a:t>
            </a:r>
            <a:r>
              <a:rPr lang="en-US" dirty="0" smtClean="0"/>
              <a:t>t cellular level, release of energy from food in the presence of oxygen, produces ATP, and cells produce CO</a:t>
            </a:r>
            <a:r>
              <a:rPr lang="en-US" baseline="-25000" dirty="0" smtClean="0"/>
              <a:t>2</a:t>
            </a:r>
            <a:r>
              <a:rPr lang="en-US" dirty="0" smtClean="0"/>
              <a:t> which is carried away from the cells</a:t>
            </a:r>
          </a:p>
          <a:p>
            <a:r>
              <a:rPr lang="en-US" dirty="0" smtClean="0"/>
              <a:t>At the System level, function of respiration is to exchange oxygen and </a:t>
            </a:r>
            <a:r>
              <a:rPr lang="en-US" dirty="0"/>
              <a:t>CO</a:t>
            </a:r>
            <a:r>
              <a:rPr lang="en-US" baseline="-25000" dirty="0"/>
              <a:t>2</a:t>
            </a:r>
            <a:endParaRPr lang="en-US" dirty="0"/>
          </a:p>
        </p:txBody>
      </p:sp>
    </p:spTree>
    <p:extLst>
      <p:ext uri="{BB962C8B-B14F-4D97-AF65-F5344CB8AC3E}">
        <p14:creationId xmlns:p14="http://schemas.microsoft.com/office/powerpoint/2010/main" val="188247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Organs in respiratory system</a:t>
            </a:r>
          </a:p>
          <a:p>
            <a:r>
              <a:rPr lang="en-US" dirty="0" smtClean="0"/>
              <a:t>Nose, pharynx, larynx, trachea, bronchi, lungs</a:t>
            </a:r>
          </a:p>
          <a:p>
            <a:r>
              <a:rPr lang="en-US" dirty="0" smtClean="0"/>
              <a:t>Epiglottis is a flap of tissue that closes over your trachea when you swallow</a:t>
            </a:r>
          </a:p>
        </p:txBody>
      </p:sp>
    </p:spTree>
    <p:extLst>
      <p:ext uri="{BB962C8B-B14F-4D97-AF65-F5344CB8AC3E}">
        <p14:creationId xmlns:p14="http://schemas.microsoft.com/office/powerpoint/2010/main" val="840415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a:t>Air entering lungs must be warm, moist and filtered</a:t>
            </a:r>
          </a:p>
          <a:p>
            <a:r>
              <a:rPr lang="en-US" dirty="0"/>
              <a:t>Air warms up as it passes through the Nose, pharynx, larynx and </a:t>
            </a:r>
            <a:r>
              <a:rPr lang="en-US" dirty="0" smtClean="0"/>
              <a:t>trachea</a:t>
            </a:r>
          </a:p>
          <a:p>
            <a:r>
              <a:rPr lang="en-US" dirty="0" smtClean="0"/>
              <a:t>Air gets moistened with mucous</a:t>
            </a:r>
          </a:p>
          <a:p>
            <a:r>
              <a:rPr lang="en-US" dirty="0" smtClean="0"/>
              <a:t>Air gets filtered by small hairs called cilia</a:t>
            </a:r>
            <a:endParaRPr lang="en-US" dirty="0"/>
          </a:p>
          <a:p>
            <a:endParaRPr lang="en-US" dirty="0"/>
          </a:p>
        </p:txBody>
      </p:sp>
    </p:spTree>
    <p:extLst>
      <p:ext uri="{BB962C8B-B14F-4D97-AF65-F5344CB8AC3E}">
        <p14:creationId xmlns:p14="http://schemas.microsoft.com/office/powerpoint/2010/main" val="238437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Larynx-vocal cords-elastic muscles that vibrate  when air passes between them to make your voice</a:t>
            </a:r>
          </a:p>
          <a:p>
            <a:r>
              <a:rPr lang="en-US" dirty="0" smtClean="0"/>
              <a:t>Trachea-wind pipe</a:t>
            </a:r>
          </a:p>
          <a:p>
            <a:r>
              <a:rPr lang="en-US" dirty="0" smtClean="0"/>
              <a:t>Bronchi-2-each one leads to a lung</a:t>
            </a:r>
          </a:p>
          <a:p>
            <a:r>
              <a:rPr lang="en-US" dirty="0" smtClean="0"/>
              <a:t>Bronchioles-smaller than bronchi-surrounded by smooth muscle that can expand or contract as directed by the autonomic NS</a:t>
            </a:r>
            <a:endParaRPr lang="en-US" dirty="0"/>
          </a:p>
        </p:txBody>
      </p:sp>
    </p:spTree>
    <p:extLst>
      <p:ext uri="{BB962C8B-B14F-4D97-AF65-F5344CB8AC3E}">
        <p14:creationId xmlns:p14="http://schemas.microsoft.com/office/powerpoint/2010/main" val="3341352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endParaRPr lang="en-US"/>
          </a:p>
        </p:txBody>
      </p:sp>
      <p:pic>
        <p:nvPicPr>
          <p:cNvPr id="1026" name="Picture 2" descr="http://diagramreview.com/wp-content/uploads/Human-Respiratory-System-Organ-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4762500" cy="542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Alveoli are in the bronchioles</a:t>
            </a:r>
          </a:p>
          <a:p>
            <a:r>
              <a:rPr lang="en-US" dirty="0" smtClean="0"/>
              <a:t>350X10 </a:t>
            </a:r>
            <a:r>
              <a:rPr lang="en-US" baseline="30000" dirty="0" smtClean="0"/>
              <a:t>6</a:t>
            </a:r>
            <a:r>
              <a:rPr lang="en-US" dirty="0" smtClean="0"/>
              <a:t> in a healthy lung</a:t>
            </a:r>
          </a:p>
          <a:p>
            <a:r>
              <a:rPr lang="en-US" dirty="0" smtClean="0"/>
              <a:t>Gas exchange occurs here</a:t>
            </a:r>
          </a:p>
          <a:p>
            <a:r>
              <a:rPr lang="en-US" dirty="0" smtClean="0"/>
              <a:t>Lots of capillaries, therefore surface area for gas exchange</a:t>
            </a:r>
            <a:endParaRPr lang="en-US" dirty="0"/>
          </a:p>
        </p:txBody>
      </p:sp>
      <p:pic>
        <p:nvPicPr>
          <p:cNvPr id="2050" name="Picture 2" descr="http://education-portal.com/cimages/multimages/16/Alveolus_diagram_300_pix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738" y="2133600"/>
            <a:ext cx="3502479" cy="26151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_NNWnNllV7bY/TNhJP5xWcAI/AAAAAAAAADI/LRLtSgu9YjU/s1600/Gas+Exchan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75833"/>
            <a:ext cx="28194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27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normAutofit fontScale="92500"/>
          </a:bodyPr>
          <a:lstStyle/>
          <a:p>
            <a:r>
              <a:rPr lang="en-US" dirty="0" smtClean="0"/>
              <a:t>Gas Exchange</a:t>
            </a:r>
          </a:p>
          <a:p>
            <a:r>
              <a:rPr lang="en-US" dirty="0" smtClean="0"/>
              <a:t>O</a:t>
            </a:r>
            <a:r>
              <a:rPr lang="en-US" baseline="-25000" dirty="0" smtClean="0"/>
              <a:t>2</a:t>
            </a:r>
            <a:r>
              <a:rPr lang="en-US" dirty="0" smtClean="0"/>
              <a:t> diffuses into capillaries, CO</a:t>
            </a:r>
            <a:r>
              <a:rPr lang="en-US" baseline="-25000" dirty="0" smtClean="0"/>
              <a:t>2</a:t>
            </a:r>
            <a:r>
              <a:rPr lang="en-US" dirty="0" smtClean="0"/>
              <a:t> diffuses out</a:t>
            </a:r>
          </a:p>
          <a:p>
            <a:r>
              <a:rPr lang="en-US" dirty="0" smtClean="0"/>
              <a:t>Air is 21% O</a:t>
            </a:r>
            <a:r>
              <a:rPr lang="en-US" baseline="-25000" dirty="0" smtClean="0"/>
              <a:t>2, </a:t>
            </a:r>
            <a:r>
              <a:rPr lang="en-US" dirty="0" smtClean="0"/>
              <a:t>.04%</a:t>
            </a:r>
            <a:r>
              <a:rPr lang="en-US" baseline="-25000" dirty="0" smtClean="0"/>
              <a:t> </a:t>
            </a:r>
            <a:r>
              <a:rPr lang="en-US" dirty="0" smtClean="0"/>
              <a:t>CO</a:t>
            </a:r>
            <a:r>
              <a:rPr lang="en-US" baseline="-25000" dirty="0" smtClean="0"/>
              <a:t>2</a:t>
            </a:r>
          </a:p>
          <a:p>
            <a:r>
              <a:rPr lang="en-US" dirty="0" smtClean="0"/>
              <a:t>Exhaled air is 15% </a:t>
            </a:r>
            <a:r>
              <a:rPr lang="en-US" dirty="0"/>
              <a:t>O</a:t>
            </a:r>
            <a:r>
              <a:rPr lang="en-US" baseline="-25000" dirty="0"/>
              <a:t>2, </a:t>
            </a:r>
            <a:r>
              <a:rPr lang="en-US" dirty="0" smtClean="0"/>
              <a:t>4</a:t>
            </a:r>
            <a:r>
              <a:rPr lang="en-US" dirty="0"/>
              <a:t>%</a:t>
            </a:r>
            <a:r>
              <a:rPr lang="en-US" baseline="-25000" dirty="0"/>
              <a:t> </a:t>
            </a:r>
            <a:r>
              <a:rPr lang="en-US" dirty="0" smtClean="0"/>
              <a:t>CO</a:t>
            </a:r>
            <a:r>
              <a:rPr lang="en-US" baseline="-25000" dirty="0" smtClean="0"/>
              <a:t>2</a:t>
            </a:r>
          </a:p>
          <a:p>
            <a:r>
              <a:rPr lang="en-US" dirty="0" smtClean="0"/>
              <a:t>Hemoglobin increases the efficiency  of the oxygen carrying capacity of the lungs by 60 fold</a:t>
            </a:r>
          </a:p>
          <a:p>
            <a:r>
              <a:rPr lang="en-US" dirty="0" smtClean="0"/>
              <a:t>Without </a:t>
            </a:r>
            <a:r>
              <a:rPr lang="en-US" dirty="0" err="1" smtClean="0"/>
              <a:t>Hb</a:t>
            </a:r>
            <a:r>
              <a:rPr lang="en-US" dirty="0" smtClean="0"/>
              <a:t>, you would need 300 L of blood to get the same results</a:t>
            </a:r>
            <a:endParaRPr lang="en-US" dirty="0"/>
          </a:p>
        </p:txBody>
      </p:sp>
    </p:spTree>
    <p:extLst>
      <p:ext uri="{BB962C8B-B14F-4D97-AF65-F5344CB8AC3E}">
        <p14:creationId xmlns:p14="http://schemas.microsoft.com/office/powerpoint/2010/main" val="244751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37-1 Heart</a:t>
            </a:r>
            <a:endParaRPr lang="en-US" dirty="0"/>
          </a:p>
        </p:txBody>
      </p:sp>
      <p:sp>
        <p:nvSpPr>
          <p:cNvPr id="3" name="Content Placeholder 2"/>
          <p:cNvSpPr>
            <a:spLocks noGrp="1"/>
          </p:cNvSpPr>
          <p:nvPr>
            <p:ph idx="1"/>
          </p:nvPr>
        </p:nvSpPr>
        <p:spPr/>
        <p:txBody>
          <a:bodyPr>
            <a:normAutofit fontScale="92500"/>
          </a:bodyPr>
          <a:lstStyle/>
          <a:p>
            <a:r>
              <a:rPr lang="en-US" dirty="0" smtClean="0"/>
              <a:t>Acts as two separate pumps</a:t>
            </a:r>
          </a:p>
          <a:p>
            <a:r>
              <a:rPr lang="en-US" dirty="0" smtClean="0"/>
              <a:t>Right ventricle pumps blood to lungs-Pulmonary circulation (CO</a:t>
            </a:r>
            <a:r>
              <a:rPr lang="en-US" baseline="-25000" dirty="0" smtClean="0"/>
              <a:t>2</a:t>
            </a:r>
            <a:r>
              <a:rPr lang="en-US" dirty="0" smtClean="0"/>
              <a:t> is released to the lungs)</a:t>
            </a:r>
          </a:p>
          <a:p>
            <a:r>
              <a:rPr lang="en-US" dirty="0" smtClean="0"/>
              <a:t>Left atrium receives oxygen rich blood from lungs</a:t>
            </a:r>
          </a:p>
          <a:p>
            <a:r>
              <a:rPr lang="en-US" dirty="0" smtClean="0"/>
              <a:t>Left ventricle pumps blood to body-systemic circulation</a:t>
            </a:r>
          </a:p>
          <a:p>
            <a:r>
              <a:rPr lang="en-US" dirty="0" smtClean="0"/>
              <a:t>Right atrium receives oxygen poor blood from the body</a:t>
            </a:r>
            <a:endParaRPr lang="en-US" dirty="0"/>
          </a:p>
        </p:txBody>
      </p:sp>
    </p:spTree>
    <p:extLst>
      <p:ext uri="{BB962C8B-B14F-4D97-AF65-F5344CB8AC3E}">
        <p14:creationId xmlns:p14="http://schemas.microsoft.com/office/powerpoint/2010/main" val="3881883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normAutofit/>
          </a:bodyPr>
          <a:lstStyle/>
          <a:p>
            <a:r>
              <a:rPr lang="en-US" dirty="0" smtClean="0"/>
              <a:t>Breathing</a:t>
            </a:r>
          </a:p>
          <a:p>
            <a:r>
              <a:rPr lang="en-US" dirty="0" smtClean="0"/>
              <a:t>Lungs do not have muscle, air moves in and out of lungs by changes in pressure</a:t>
            </a:r>
          </a:p>
          <a:p>
            <a:r>
              <a:rPr lang="en-US" dirty="0" smtClean="0"/>
              <a:t>Diaphragm, a large flat muscle contracts and expands the volume in the chest cavity causing the pressure outside lungs to be less than inside. This makes air flow into the lungs due to atmospheric pressure</a:t>
            </a:r>
          </a:p>
        </p:txBody>
      </p:sp>
    </p:spTree>
    <p:extLst>
      <p:ext uri="{BB962C8B-B14F-4D97-AF65-F5344CB8AC3E}">
        <p14:creationId xmlns:p14="http://schemas.microsoft.com/office/powerpoint/2010/main" val="2490230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Diaphragm relaxes </a:t>
            </a:r>
            <a:r>
              <a:rPr lang="en-US" dirty="0"/>
              <a:t>and </a:t>
            </a:r>
            <a:r>
              <a:rPr lang="en-US" dirty="0" smtClean="0"/>
              <a:t>decreases </a:t>
            </a:r>
            <a:r>
              <a:rPr lang="en-US" dirty="0"/>
              <a:t>the volume in the chest cavity causing the pressure outside lungs to be greater than inside. This makes air flow </a:t>
            </a:r>
            <a:r>
              <a:rPr lang="en-US" dirty="0" smtClean="0"/>
              <a:t>out of </a:t>
            </a:r>
            <a:r>
              <a:rPr lang="en-US" dirty="0"/>
              <a:t>the </a:t>
            </a:r>
            <a:r>
              <a:rPr lang="en-US" dirty="0" smtClean="0"/>
              <a:t>lungs</a:t>
            </a:r>
          </a:p>
          <a:p>
            <a:r>
              <a:rPr lang="en-US" dirty="0" smtClean="0"/>
              <a:t>Chest cavity must be sealed for this to work</a:t>
            </a:r>
          </a:p>
          <a:p>
            <a:r>
              <a:rPr lang="en-US" dirty="0" smtClean="0"/>
              <a:t>A puncture to the chest cavity will allow air to leak in and make breathing impossible</a:t>
            </a:r>
            <a:endParaRPr lang="en-US" dirty="0"/>
          </a:p>
        </p:txBody>
      </p:sp>
    </p:spTree>
    <p:extLst>
      <p:ext uri="{BB962C8B-B14F-4D97-AF65-F5344CB8AC3E}">
        <p14:creationId xmlns:p14="http://schemas.microsoft.com/office/powerpoint/2010/main" val="3740685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endParaRPr lang="en-US"/>
          </a:p>
        </p:txBody>
      </p:sp>
      <p:pic>
        <p:nvPicPr>
          <p:cNvPr id="3074" name="Picture 2" descr="http://ericwongmma.com/wp-content/uploads/2012/08/breat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582" y="1600200"/>
            <a:ext cx="7620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048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normAutofit fontScale="92500" lnSpcReduction="10000"/>
          </a:bodyPr>
          <a:lstStyle/>
          <a:p>
            <a:r>
              <a:rPr lang="en-US" dirty="0" smtClean="0"/>
              <a:t>How breathing is controlled</a:t>
            </a:r>
          </a:p>
          <a:p>
            <a:r>
              <a:rPr lang="en-US" dirty="0" smtClean="0"/>
              <a:t>Medulla oblongata is the breathing center in the brain</a:t>
            </a:r>
          </a:p>
          <a:p>
            <a:r>
              <a:rPr lang="en-US" dirty="0" smtClean="0"/>
              <a:t>Autonomic nerves come from the </a:t>
            </a:r>
            <a:r>
              <a:rPr lang="en-US" dirty="0"/>
              <a:t>Medulla oblongata </a:t>
            </a:r>
            <a:r>
              <a:rPr lang="en-US" dirty="0" smtClean="0"/>
              <a:t>to the diaphragm and chest muscles</a:t>
            </a:r>
          </a:p>
          <a:p>
            <a:r>
              <a:rPr lang="en-US" dirty="0" smtClean="0"/>
              <a:t>Cells in the </a:t>
            </a:r>
            <a:r>
              <a:rPr lang="en-US" dirty="0"/>
              <a:t>Medulla oblongata </a:t>
            </a:r>
            <a:r>
              <a:rPr lang="en-US" dirty="0" smtClean="0"/>
              <a:t> sense CO</a:t>
            </a:r>
            <a:r>
              <a:rPr lang="en-US" baseline="-25000" dirty="0" smtClean="0"/>
              <a:t>2</a:t>
            </a:r>
            <a:r>
              <a:rPr lang="en-US" dirty="0" smtClean="0"/>
              <a:t> levels</a:t>
            </a:r>
          </a:p>
          <a:p>
            <a:r>
              <a:rPr lang="en-US" dirty="0" smtClean="0"/>
              <a:t>CO</a:t>
            </a:r>
            <a:r>
              <a:rPr lang="en-US" baseline="-25000" dirty="0" smtClean="0"/>
              <a:t>2</a:t>
            </a:r>
            <a:r>
              <a:rPr lang="en-US" dirty="0" smtClean="0"/>
              <a:t> too high, diaphragm contracts</a:t>
            </a:r>
          </a:p>
          <a:p>
            <a:r>
              <a:rPr lang="en-US" dirty="0" smtClean="0"/>
              <a:t>Why could sensing CO</a:t>
            </a:r>
            <a:r>
              <a:rPr lang="en-US" baseline="-25000" dirty="0" smtClean="0"/>
              <a:t>2</a:t>
            </a:r>
            <a:r>
              <a:rPr lang="en-US" dirty="0" smtClean="0"/>
              <a:t> instead of O</a:t>
            </a:r>
            <a:r>
              <a:rPr lang="en-US" baseline="-25000" dirty="0" smtClean="0"/>
              <a:t>2</a:t>
            </a:r>
            <a:r>
              <a:rPr lang="en-US" dirty="0" smtClean="0"/>
              <a:t> be a problem?</a:t>
            </a:r>
            <a:endParaRPr lang="en-US" dirty="0"/>
          </a:p>
        </p:txBody>
      </p:sp>
    </p:spTree>
    <p:extLst>
      <p:ext uri="{BB962C8B-B14F-4D97-AF65-F5344CB8AC3E}">
        <p14:creationId xmlns:p14="http://schemas.microsoft.com/office/powerpoint/2010/main" val="335466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Diseases caused by smoking</a:t>
            </a:r>
          </a:p>
          <a:p>
            <a:r>
              <a:rPr lang="en-US" dirty="0" smtClean="0"/>
              <a:t>Chronic bronchitis, emphysema, chronic obstructive pulmonary disease (COPD) and emphysema</a:t>
            </a:r>
          </a:p>
          <a:p>
            <a:r>
              <a:rPr lang="en-US" dirty="0" smtClean="0"/>
              <a:t>Children who are exposed to second-hand smoke (passive smoking) are twice as likely to have respiratory disease</a:t>
            </a:r>
            <a:endParaRPr lang="en-US" dirty="0"/>
          </a:p>
        </p:txBody>
      </p:sp>
    </p:spTree>
    <p:extLst>
      <p:ext uri="{BB962C8B-B14F-4D97-AF65-F5344CB8AC3E}">
        <p14:creationId xmlns:p14="http://schemas.microsoft.com/office/powerpoint/2010/main" val="3321918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Smoking and your lungs</a:t>
            </a:r>
            <a:endParaRPr lang="en-US" dirty="0"/>
          </a:p>
        </p:txBody>
      </p:sp>
      <p:pic>
        <p:nvPicPr>
          <p:cNvPr id="4098" name="Picture 2" descr="http://siklusair.com/wp-content/uploads/2014/02/smokers-lung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7284893" cy="422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8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37-3 Respiratory System</a:t>
            </a:r>
          </a:p>
        </p:txBody>
      </p:sp>
      <p:sp>
        <p:nvSpPr>
          <p:cNvPr id="3" name="Content Placeholder 2"/>
          <p:cNvSpPr>
            <a:spLocks noGrp="1"/>
          </p:cNvSpPr>
          <p:nvPr>
            <p:ph idx="1"/>
          </p:nvPr>
        </p:nvSpPr>
        <p:spPr/>
        <p:txBody>
          <a:bodyPr/>
          <a:lstStyle/>
          <a:p>
            <a:r>
              <a:rPr lang="en-US" dirty="0" smtClean="0"/>
              <a:t>Smoking and your circulation</a:t>
            </a:r>
            <a:endParaRPr lang="en-US" dirty="0"/>
          </a:p>
        </p:txBody>
      </p:sp>
      <p:pic>
        <p:nvPicPr>
          <p:cNvPr id="5122" name="Picture 2" descr="http://www.sciencephoto.com/image/267631/350wm/M3700663-Non-smoker_smoker_forearms-SP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257800" cy="3199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67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a:t>
            </a:r>
          </a:p>
        </p:txBody>
      </p:sp>
      <p:sp>
        <p:nvSpPr>
          <p:cNvPr id="3" name="Content Placeholder 2"/>
          <p:cNvSpPr>
            <a:spLocks noGrp="1"/>
          </p:cNvSpPr>
          <p:nvPr>
            <p:ph idx="1"/>
          </p:nvPr>
        </p:nvSpPr>
        <p:spPr/>
        <p:txBody>
          <a:bodyPr/>
          <a:lstStyle/>
          <a:p>
            <a:r>
              <a:rPr lang="en-US" dirty="0" smtClean="0"/>
              <a:t>Valves separate the atria and the ventricles</a:t>
            </a:r>
          </a:p>
          <a:p>
            <a:r>
              <a:rPr lang="en-US" dirty="0" smtClean="0"/>
              <a:t>Blood moving into the atria hold the valves open</a:t>
            </a:r>
          </a:p>
          <a:p>
            <a:r>
              <a:rPr lang="en-US" dirty="0" smtClean="0"/>
              <a:t>When ventricles contract, valves close so blood does not flow back into the atria</a:t>
            </a:r>
          </a:p>
          <a:p>
            <a:r>
              <a:rPr lang="en-US" dirty="0" smtClean="0"/>
              <a:t>Valves prevent blood leaving the ventricles from flowing back in</a:t>
            </a:r>
          </a:p>
          <a:p>
            <a:r>
              <a:rPr lang="en-US" dirty="0" smtClean="0"/>
              <a:t>Valves are one-way</a:t>
            </a:r>
            <a:endParaRPr lang="en-US" dirty="0"/>
          </a:p>
        </p:txBody>
      </p:sp>
    </p:spTree>
    <p:extLst>
      <p:ext uri="{BB962C8B-B14F-4D97-AF65-F5344CB8AC3E}">
        <p14:creationId xmlns:p14="http://schemas.microsoft.com/office/powerpoint/2010/main" val="41573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a:t>
            </a:r>
          </a:p>
        </p:txBody>
      </p:sp>
      <p:sp>
        <p:nvSpPr>
          <p:cNvPr id="3" name="Content Placeholder 2"/>
          <p:cNvSpPr>
            <a:spLocks noGrp="1"/>
          </p:cNvSpPr>
          <p:nvPr>
            <p:ph idx="1"/>
          </p:nvPr>
        </p:nvSpPr>
        <p:spPr/>
        <p:txBody>
          <a:bodyPr/>
          <a:lstStyle/>
          <a:p>
            <a:endParaRPr lang="en-US"/>
          </a:p>
        </p:txBody>
      </p:sp>
      <p:pic>
        <p:nvPicPr>
          <p:cNvPr id="1026" name="Picture 2" descr="http://www.online-sciences.com/wp-content/uploads/2014/11/blood-circulation-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572000" cy="527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4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Heart</a:t>
            </a:r>
          </a:p>
        </p:txBody>
      </p:sp>
      <p:sp>
        <p:nvSpPr>
          <p:cNvPr id="3" name="Content Placeholder 2"/>
          <p:cNvSpPr>
            <a:spLocks noGrp="1"/>
          </p:cNvSpPr>
          <p:nvPr>
            <p:ph idx="1"/>
          </p:nvPr>
        </p:nvSpPr>
        <p:spPr/>
        <p:txBody>
          <a:bodyPr/>
          <a:lstStyle/>
          <a:p>
            <a:endParaRPr lang="en-US"/>
          </a:p>
        </p:txBody>
      </p:sp>
      <p:pic>
        <p:nvPicPr>
          <p:cNvPr id="2050" name="Picture 2" descr="http://www.sciencekids.co.nz/images/pictures/humanbody/heart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070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7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37-1 </a:t>
            </a:r>
            <a:r>
              <a:rPr lang="en-US" dirty="0" smtClean="0"/>
              <a:t>Heartbeat</a:t>
            </a:r>
            <a:endParaRPr lang="en-US" dirty="0"/>
          </a:p>
        </p:txBody>
      </p:sp>
      <p:sp>
        <p:nvSpPr>
          <p:cNvPr id="3" name="Content Placeholder 2"/>
          <p:cNvSpPr>
            <a:spLocks noGrp="1"/>
          </p:cNvSpPr>
          <p:nvPr>
            <p:ph idx="1"/>
          </p:nvPr>
        </p:nvSpPr>
        <p:spPr/>
        <p:txBody>
          <a:bodyPr/>
          <a:lstStyle/>
          <a:p>
            <a:r>
              <a:rPr lang="en-US" dirty="0" smtClean="0"/>
              <a:t>Two networks of muscle fibers, one in atria, one in ventricles</a:t>
            </a:r>
          </a:p>
          <a:p>
            <a:r>
              <a:rPr lang="en-US" dirty="0" smtClean="0"/>
              <a:t>When 1 fiber is stimulated, all fibers become stimulated (remember-signal transmitted through gap junctions between muscle fibers)</a:t>
            </a:r>
          </a:p>
          <a:p>
            <a:r>
              <a:rPr lang="en-US" dirty="0" smtClean="0"/>
              <a:t>Each contraction begins in the right atrium-sinoatrial node-Pacemaker</a:t>
            </a:r>
            <a:endParaRPr lang="en-US" dirty="0"/>
          </a:p>
        </p:txBody>
      </p:sp>
    </p:spTree>
    <p:extLst>
      <p:ext uri="{BB962C8B-B14F-4D97-AF65-F5344CB8AC3E}">
        <p14:creationId xmlns:p14="http://schemas.microsoft.com/office/powerpoint/2010/main" val="1682325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1888</Words>
  <Application>Microsoft Office PowerPoint</Application>
  <PresentationFormat>On-screen Show (4:3)</PresentationFormat>
  <Paragraphs>230</Paragraphs>
  <Slides>56</Slides>
  <Notes>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Circulatory and Respiratory Systems</vt:lpstr>
      <vt:lpstr>37-1 Functions of the Circulatory System</vt:lpstr>
      <vt:lpstr>37-1 Heart</vt:lpstr>
      <vt:lpstr>37-1 Heart</vt:lpstr>
      <vt:lpstr>37-1 Heart</vt:lpstr>
      <vt:lpstr>37-1 Heart</vt:lpstr>
      <vt:lpstr>37-1 Heart</vt:lpstr>
      <vt:lpstr>37-1 Heart</vt:lpstr>
      <vt:lpstr>37-1 Heartbeat</vt:lpstr>
      <vt:lpstr>37-1 Heartbeat</vt:lpstr>
      <vt:lpstr>37-1 Heartbeat</vt:lpstr>
      <vt:lpstr>37-1 Heartbeat</vt:lpstr>
      <vt:lpstr>37-1 Blood Vessels</vt:lpstr>
      <vt:lpstr>37-1 Blood Vessels</vt:lpstr>
      <vt:lpstr>37-1 Blood Vessels</vt:lpstr>
      <vt:lpstr>37-1 Blood Vessels</vt:lpstr>
      <vt:lpstr>37-1 Blood Vessels</vt:lpstr>
      <vt:lpstr>37-1 Blood Vessels</vt:lpstr>
      <vt:lpstr>37-1 Blood Pressure</vt:lpstr>
      <vt:lpstr>37-1 Blood Pressure</vt:lpstr>
      <vt:lpstr>37-1 Blood Pressure</vt:lpstr>
      <vt:lpstr>37-1 Disorders of the circulatory system</vt:lpstr>
      <vt:lpstr>37-1 Disorders of the circulatory system</vt:lpstr>
      <vt:lpstr>37-1 Disorders of the circulatory system</vt:lpstr>
      <vt:lpstr>37-1 Disorders of the circulatory system</vt:lpstr>
      <vt:lpstr>37-1 Prevention of Disorders of the circulatory system</vt:lpstr>
      <vt:lpstr>37-2 Blood and Lymphatic system</vt:lpstr>
      <vt:lpstr>37-2 Blood and Lymphatic system</vt:lpstr>
      <vt:lpstr>37-2 Blood and Lymphatic system</vt:lpstr>
      <vt:lpstr>37-2 Blood and Plasma</vt:lpstr>
      <vt:lpstr>37-2 Blood Cells</vt:lpstr>
      <vt:lpstr>37-2 Blood Cells</vt:lpstr>
      <vt:lpstr>37-2 Blood Cells</vt:lpstr>
      <vt:lpstr>37-2 Blood Cells</vt:lpstr>
      <vt:lpstr>37-2 Blood Cells</vt:lpstr>
      <vt:lpstr>37-2 Types of WBC’s</vt:lpstr>
      <vt:lpstr>37-2 Blood Cells</vt:lpstr>
      <vt:lpstr>37-2 Blood Clotting</vt:lpstr>
      <vt:lpstr>37-2 Blood Cells</vt:lpstr>
      <vt:lpstr>37-2 Lymphatic System</vt:lpstr>
      <vt:lpstr>37-2 Lymphatic System</vt:lpstr>
      <vt:lpstr>37-2 Lymphatic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lpstr>37-3 Respiratory System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Circulatory and Respiratory Systems</dc:title>
  <dc:creator>MICHELLE LAFEVRE-BERNT</dc:creator>
  <cp:lastModifiedBy>MICHELLE LAFEVRE-BERNT</cp:lastModifiedBy>
  <cp:revision>25</cp:revision>
  <dcterms:created xsi:type="dcterms:W3CDTF">2014-12-31T00:35:52Z</dcterms:created>
  <dcterms:modified xsi:type="dcterms:W3CDTF">2015-01-15T19:15:23Z</dcterms:modified>
</cp:coreProperties>
</file>