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7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1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0356B-2366-4369-ADC2-F122C6F49703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B2AF-D3BF-45CA-9139-AC596DDFE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Digestive and Excretory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0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38-2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is to help convert molecules in food to simpler molecules that can be absorbed and used by cells</a:t>
            </a:r>
          </a:p>
          <a:p>
            <a:r>
              <a:rPr lang="en-US" dirty="0" smtClean="0"/>
              <a:t>Teeth-mechanical work of digestion-grinding, cutting, tearing</a:t>
            </a:r>
          </a:p>
          <a:p>
            <a:r>
              <a:rPr lang="en-US" dirty="0" smtClean="0"/>
              <a:t>Saliva-moistens food, contains amylase that breaks down starch</a:t>
            </a:r>
          </a:p>
          <a:p>
            <a:r>
              <a:rPr lang="en-US" dirty="0" smtClean="0"/>
              <a:t>Together, make a bolus of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38-2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Esophagus-takes bolus from </a:t>
            </a:r>
          </a:p>
          <a:p>
            <a:pPr marL="0" indent="0">
              <a:buNone/>
            </a:pPr>
            <a:r>
              <a:rPr lang="en-US" dirty="0" smtClean="0"/>
              <a:t>mouth to stomach</a:t>
            </a:r>
          </a:p>
          <a:p>
            <a:r>
              <a:rPr lang="en-US" dirty="0" smtClean="0"/>
              <a:t>Swallowing and peristaltic (squeezing)movement of </a:t>
            </a:r>
          </a:p>
          <a:p>
            <a:pPr marL="0" indent="0">
              <a:buNone/>
            </a:pPr>
            <a:r>
              <a:rPr lang="en-US" dirty="0" smtClean="0"/>
              <a:t>smooth muscles in esophagus </a:t>
            </a:r>
          </a:p>
          <a:p>
            <a:pPr marL="0" indent="0">
              <a:buNone/>
            </a:pPr>
            <a:r>
              <a:rPr lang="en-US" dirty="0" smtClean="0"/>
              <a:t>push food through</a:t>
            </a:r>
            <a:endParaRPr lang="en-US" dirty="0"/>
          </a:p>
        </p:txBody>
      </p:sp>
      <p:pic>
        <p:nvPicPr>
          <p:cNvPr id="6146" name="Picture 2" descr="http://bio1152.nicerweb.com/Locked/media/ch41/41_16SwallowPeristalsi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18" y="990600"/>
            <a:ext cx="30099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3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38-2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Stomach-large muscular sac. Can stretch, and contracts to churn food</a:t>
            </a:r>
          </a:p>
          <a:p>
            <a:r>
              <a:rPr lang="en-US" dirty="0" smtClean="0"/>
              <a:t>Chemical and mechanical digestion</a:t>
            </a:r>
          </a:p>
          <a:p>
            <a:r>
              <a:rPr lang="en-US" dirty="0" smtClean="0"/>
              <a:t>Chemical digestion-lining of stomach has gastric glands that produce mucous, acid and pepsin</a:t>
            </a:r>
          </a:p>
          <a:p>
            <a:r>
              <a:rPr lang="en-US" dirty="0" smtClean="0"/>
              <a:t>Acid activates pepsin, which starts to break down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5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38-2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digestion-churning of muscles in stomach mixes the food, mucous, acid and pepsin, makes </a:t>
            </a:r>
            <a:r>
              <a:rPr lang="en-US" dirty="0" err="1" smtClean="0"/>
              <a:t>chyme</a:t>
            </a:r>
            <a:endParaRPr lang="en-US" dirty="0" smtClean="0"/>
          </a:p>
          <a:p>
            <a:r>
              <a:rPr lang="en-US" dirty="0" err="1" smtClean="0"/>
              <a:t>Chyme</a:t>
            </a:r>
            <a:r>
              <a:rPr lang="en-US" dirty="0" smtClean="0"/>
              <a:t> moves from stomach through pyloric valve to </a:t>
            </a:r>
            <a:r>
              <a:rPr lang="en-US" smtClean="0"/>
              <a:t>small intestine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Pancreas and Liver</a:t>
            </a:r>
          </a:p>
          <a:p>
            <a:r>
              <a:rPr lang="en-US" dirty="0" err="1" smtClean="0"/>
              <a:t>Chyme</a:t>
            </a:r>
            <a:r>
              <a:rPr lang="en-US" dirty="0" smtClean="0"/>
              <a:t> moves through pyloric valve into small intestine where most chemical digestion takes place</a:t>
            </a:r>
          </a:p>
          <a:p>
            <a:r>
              <a:rPr lang="en-US" dirty="0" smtClean="0"/>
              <a:t>Duodenum is the first part of the small intestine</a:t>
            </a:r>
          </a:p>
          <a:p>
            <a:r>
              <a:rPr lang="en-US" dirty="0" smtClean="0"/>
              <a:t>In the duodenum </a:t>
            </a:r>
            <a:r>
              <a:rPr lang="en-US" dirty="0" err="1" smtClean="0"/>
              <a:t>chyme</a:t>
            </a:r>
            <a:r>
              <a:rPr lang="en-US" dirty="0" smtClean="0"/>
              <a:t> mixes with enzymes and digestive fluids from the liver and pancreas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8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leavingbio.net/human%20nutrition/Human%20Nutrition_files/image0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leavingbio.net/human%20nutrition/Human%20Nutrition_files/image0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mages.emedicinehealth.com/images/emedicinehealth/illustrations/pancreas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a.edu/stodd/oceanweb/bio2/bio2lectures/Lecture2a/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484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180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</a:p>
          <a:p>
            <a:r>
              <a:rPr lang="en-US" dirty="0" smtClean="0"/>
              <a:t>Just below the stomach</a:t>
            </a:r>
          </a:p>
          <a:p>
            <a:r>
              <a:rPr lang="en-US" dirty="0" smtClean="0"/>
              <a:t>Produces hormones that regulate sugar level</a:t>
            </a:r>
          </a:p>
          <a:p>
            <a:r>
              <a:rPr lang="en-US" dirty="0" smtClean="0"/>
              <a:t>Produces enzymes that break down carbs, lipids, proteins and nucleic acids</a:t>
            </a:r>
          </a:p>
          <a:p>
            <a:r>
              <a:rPr lang="en-US" dirty="0" smtClean="0"/>
              <a:t>Produces sodium bicarbonate that neutralizes stomach acid as it reaches the small intestine so the digestive enzyme can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</a:t>
            </a:r>
          </a:p>
          <a:p>
            <a:r>
              <a:rPr lang="en-US" dirty="0" smtClean="0"/>
              <a:t>Above the stomach, assists the pancreas</a:t>
            </a:r>
          </a:p>
          <a:p>
            <a:r>
              <a:rPr lang="en-US" dirty="0" smtClean="0"/>
              <a:t>Produces bile (loaded with lipids and salt) which acts like a detergent dissolving and dispersing fats in food so then lipases can break down the fat droplets</a:t>
            </a:r>
          </a:p>
          <a:p>
            <a:r>
              <a:rPr lang="en-US" dirty="0" smtClean="0"/>
              <a:t>Bile is stored in gall bladder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Small intestine</a:t>
            </a:r>
          </a:p>
          <a:p>
            <a:r>
              <a:rPr lang="en-US" dirty="0" smtClean="0"/>
              <a:t>Duodenum is shortest part</a:t>
            </a:r>
          </a:p>
          <a:p>
            <a:r>
              <a:rPr lang="en-US" dirty="0" err="1" smtClean="0"/>
              <a:t>Jejenum</a:t>
            </a:r>
            <a:r>
              <a:rPr lang="en-US" dirty="0" smtClean="0"/>
              <a:t> and ileum are 2 other parts, 3 meters long</a:t>
            </a:r>
          </a:p>
          <a:p>
            <a:r>
              <a:rPr lang="en-US" dirty="0" smtClean="0"/>
              <a:t>Most nutrient absorption occurs here-carbs and protein into capillaries, fats into the lymph vessels (lacteals)</a:t>
            </a:r>
          </a:p>
          <a:p>
            <a:r>
              <a:rPr lang="en-US" dirty="0" smtClean="0"/>
              <a:t>Villi create lots of surface area for diffusion and active transport</a:t>
            </a:r>
          </a:p>
          <a:p>
            <a:r>
              <a:rPr lang="en-US" dirty="0" smtClean="0"/>
              <a:t>Slow wave-like motion of the smooth muscles keeps everything moving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1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in food can be measured in calories</a:t>
            </a:r>
          </a:p>
          <a:p>
            <a:r>
              <a:rPr lang="en-US" dirty="0" smtClean="0"/>
              <a:t>Calories (c)</a:t>
            </a:r>
          </a:p>
          <a:p>
            <a:r>
              <a:rPr lang="en-US" dirty="0" smtClean="0"/>
              <a:t>Kilocalories (kcal)=1000 calories</a:t>
            </a:r>
          </a:p>
          <a:p>
            <a:r>
              <a:rPr lang="en-US" dirty="0" err="1" smtClean="0"/>
              <a:t>Avg</a:t>
            </a:r>
            <a:r>
              <a:rPr lang="en-US" dirty="0" smtClean="0"/>
              <a:t> teenager needs 2200-2800 kcals/day</a:t>
            </a:r>
          </a:p>
          <a:p>
            <a:r>
              <a:rPr lang="en-US" dirty="0" smtClean="0"/>
              <a:t>Food provides fuel, minerals and vitamins</a:t>
            </a:r>
          </a:p>
          <a:p>
            <a:r>
              <a:rPr lang="en-US" dirty="0" smtClean="0"/>
              <a:t>Vitamins and minerals are co-factors that help all your enzymes in your cells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6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loseweighttogainhealth.com/images/villi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1676400"/>
            <a:ext cx="4953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bc.co.uk/staticarchive/ef26d067a6db79bb99e6d7a7a0f25a8976aa9ac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66" y="1600200"/>
            <a:ext cx="3924300" cy="2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2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38-2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Large Intestine-most food here is nutrient free</a:t>
            </a:r>
          </a:p>
          <a:p>
            <a:r>
              <a:rPr lang="en-US" dirty="0" smtClean="0"/>
              <a:t>Water, cellulose and undigested material is left</a:t>
            </a:r>
          </a:p>
          <a:p>
            <a:r>
              <a:rPr lang="en-US" dirty="0" smtClean="0"/>
              <a:t>Primary job is to remove water from undigested material</a:t>
            </a:r>
          </a:p>
          <a:p>
            <a:r>
              <a:rPr lang="en-US" dirty="0" smtClean="0"/>
              <a:t>Just below the entry to the LI is the appendix-in some animals contains microbes that digest cellulose</a:t>
            </a:r>
          </a:p>
          <a:p>
            <a:r>
              <a:rPr lang="en-US" dirty="0" smtClean="0"/>
              <a:t>Bacteria in LI produce enzymes that produce useful compounds like vitamin K</a:t>
            </a:r>
          </a:p>
          <a:p>
            <a:r>
              <a:rPr lang="en-US" dirty="0" smtClean="0"/>
              <a:t>When things go wrong here-diarrhea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3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38-3 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maintain homeostasis</a:t>
            </a:r>
          </a:p>
          <a:p>
            <a:r>
              <a:rPr lang="en-US" dirty="0" smtClean="0"/>
              <a:t>Eliminates excess salts, carbon dioxide, urea</a:t>
            </a:r>
          </a:p>
          <a:p>
            <a:r>
              <a:rPr lang="en-US" dirty="0" smtClean="0"/>
              <a:t>Skin, lungs and kidneys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1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Kidneys</a:t>
            </a:r>
          </a:p>
          <a:p>
            <a:r>
              <a:rPr lang="en-US" dirty="0" smtClean="0"/>
              <a:t>2, size of clenched fists</a:t>
            </a:r>
          </a:p>
          <a:p>
            <a:r>
              <a:rPr lang="en-US" dirty="0" smtClean="0"/>
              <a:t>Ureter exits kidney and goes to bladder</a:t>
            </a:r>
          </a:p>
          <a:p>
            <a:r>
              <a:rPr lang="en-US" dirty="0" smtClean="0"/>
              <a:t>Bladder stores urine</a:t>
            </a:r>
          </a:p>
          <a:p>
            <a:r>
              <a:rPr lang="en-US" dirty="0" smtClean="0"/>
              <a:t>Waste rich blood enters kidney through renal artery</a:t>
            </a:r>
          </a:p>
          <a:p>
            <a:r>
              <a:rPr lang="en-US" dirty="0" smtClean="0"/>
              <a:t>Excess water, urea and salt is collected and made into urine</a:t>
            </a:r>
          </a:p>
          <a:p>
            <a:r>
              <a:rPr lang="en-US" dirty="0" smtClean="0"/>
              <a:t>Clean filtered blood exits through renal vein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63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illustratedverdict.com/projectreview/IV/IV_V2_2012web/1055w1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29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Kidney structure</a:t>
            </a:r>
          </a:p>
          <a:p>
            <a:r>
              <a:rPr lang="en-US" dirty="0" smtClean="0"/>
              <a:t>Inner part-medulla</a:t>
            </a:r>
          </a:p>
          <a:p>
            <a:r>
              <a:rPr lang="en-US" dirty="0" smtClean="0"/>
              <a:t>Outer part-cortex</a:t>
            </a:r>
          </a:p>
          <a:p>
            <a:r>
              <a:rPr lang="en-US" dirty="0" smtClean="0"/>
              <a:t>Functional units are nephrons</a:t>
            </a:r>
          </a:p>
          <a:p>
            <a:r>
              <a:rPr lang="en-US" dirty="0" smtClean="0"/>
              <a:t>1 million nephrons/kidney</a:t>
            </a:r>
          </a:p>
          <a:p>
            <a:r>
              <a:rPr lang="en-US" dirty="0" smtClean="0"/>
              <a:t>Nephrons are in cortex except for loops of </a:t>
            </a:r>
            <a:r>
              <a:rPr lang="en-US" dirty="0"/>
              <a:t>H</a:t>
            </a:r>
            <a:r>
              <a:rPr lang="en-US" dirty="0" smtClean="0"/>
              <a:t>enle, in medulla</a:t>
            </a:r>
          </a:p>
          <a:p>
            <a:r>
              <a:rPr lang="en-US" dirty="0" smtClean="0"/>
              <a:t>Each nephron has its own arteriole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1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www.ucs.mun.ca/~iemerson/Study%20Guide/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www.buzzle.com/images/diagrams/human-body/nephron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79418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49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passes from arteriole to capillaries, gets filtered </a:t>
            </a:r>
            <a:endParaRPr lang="en-US" dirty="0"/>
          </a:p>
          <a:p>
            <a:r>
              <a:rPr lang="en-US" dirty="0" smtClean="0"/>
              <a:t>Diffusion of waste occurs into collecting duct which leads to ureter, then to bladder</a:t>
            </a:r>
          </a:p>
          <a:p>
            <a:r>
              <a:rPr lang="en-US" dirty="0" smtClean="0"/>
              <a:t>Blood exits nephron through </a:t>
            </a:r>
            <a:r>
              <a:rPr lang="en-US" dirty="0" err="1" smtClean="0"/>
              <a:t>venule</a:t>
            </a:r>
            <a:endParaRPr lang="en-US" dirty="0" smtClean="0"/>
          </a:p>
          <a:p>
            <a:r>
              <a:rPr lang="en-US" dirty="0" smtClean="0"/>
              <a:t>Substances get filtered, reabsorbed or secreted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Filtration-Blood gets filtered in a network of capillaries called glomerulus nested in a Bowman’s capsule, inside the nephron</a:t>
            </a:r>
          </a:p>
          <a:p>
            <a:r>
              <a:rPr lang="en-US" dirty="0" smtClean="0"/>
              <a:t>Blood is under pressure, and capillaries are permeable</a:t>
            </a:r>
          </a:p>
          <a:p>
            <a:r>
              <a:rPr lang="en-US" dirty="0" smtClean="0"/>
              <a:t>Filtrate contains water, urea, glucose, salt, amino acids and some vitamins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4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Reabsorption and secretion-Kidneys filter all the blood every 45 minutes</a:t>
            </a:r>
          </a:p>
          <a:p>
            <a:r>
              <a:rPr lang="en-US" dirty="0" smtClean="0"/>
              <a:t>Not all filtrate is excreted, most of it is reabsorbed</a:t>
            </a:r>
          </a:p>
          <a:p>
            <a:r>
              <a:rPr lang="en-US" dirty="0" smtClean="0"/>
              <a:t>Nutrients, amino acids and glucose</a:t>
            </a:r>
          </a:p>
          <a:p>
            <a:r>
              <a:rPr lang="en-US" dirty="0" smtClean="0"/>
              <a:t>Hydrogen ions (H </a:t>
            </a:r>
            <a:r>
              <a:rPr lang="en-US" baseline="30000" dirty="0" smtClean="0"/>
              <a:t>+</a:t>
            </a:r>
            <a:r>
              <a:rPr lang="en-US" dirty="0" smtClean="0"/>
              <a:t>, makes solutions acidic) are secreted into the filtrate through capillaries</a:t>
            </a:r>
          </a:p>
          <a:p>
            <a:r>
              <a:rPr lang="en-US" dirty="0" smtClean="0"/>
              <a:t>After reabsorption, called urine</a:t>
            </a:r>
          </a:p>
          <a:p>
            <a:r>
              <a:rPr lang="en-US" dirty="0" smtClean="0"/>
              <a:t>Urine is concentrated in the loops of Henle to conserve water</a:t>
            </a:r>
          </a:p>
          <a:p>
            <a:r>
              <a:rPr lang="en-US" dirty="0" smtClean="0"/>
              <a:t>Urine stored in bladder until released into 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2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Nutrients (macromolecules)-carb, fats, proteins</a:t>
            </a:r>
          </a:p>
          <a:p>
            <a:r>
              <a:rPr lang="en-US" dirty="0" smtClean="0"/>
              <a:t>vitamins, minerals and water (at least 1L/day)</a:t>
            </a:r>
          </a:p>
          <a:p>
            <a:r>
              <a:rPr lang="en-US" dirty="0" smtClean="0"/>
              <a:t>Carbs-energy</a:t>
            </a:r>
          </a:p>
          <a:p>
            <a:r>
              <a:rPr lang="en-US" dirty="0" smtClean="0"/>
              <a:t>Fats-protect organs, insulate body and store energy, produce myelin on nerves, help to make some hormones</a:t>
            </a:r>
          </a:p>
          <a:p>
            <a:r>
              <a:rPr lang="en-US" dirty="0" smtClean="0"/>
              <a:t>Proteins-growth and repair, regulatory functions, transport in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18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38-3 Excretory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Kidney function is controlled by composition of the blood</a:t>
            </a:r>
          </a:p>
          <a:p>
            <a:r>
              <a:rPr lang="en-US" dirty="0" smtClean="0"/>
              <a:t>More water =more reabsorption</a:t>
            </a:r>
          </a:p>
          <a:p>
            <a:r>
              <a:rPr lang="en-US" dirty="0" smtClean="0"/>
              <a:t>More salt=less reabsorption</a:t>
            </a:r>
          </a:p>
          <a:p>
            <a:r>
              <a:rPr lang="en-US" dirty="0" smtClean="0"/>
              <a:t>Wants to keep a constant salt concentration and pH</a:t>
            </a:r>
          </a:p>
          <a:p>
            <a:r>
              <a:rPr lang="en-US" dirty="0" smtClean="0"/>
              <a:t>Works by diffusion and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3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38-3 Homeostasis </a:t>
            </a:r>
            <a:r>
              <a:rPr lang="en-US" smtClean="0"/>
              <a:t>by Machine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kidney.niddk.nih.gov/KUDiseases/pubs/hemodialysis/images/dialy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67400" cy="441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9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Vitamins-work with enzymes to regulate cell functions</a:t>
            </a:r>
          </a:p>
          <a:p>
            <a:r>
              <a:rPr lang="en-US" dirty="0" smtClean="0"/>
              <a:t>Minerals-needed in small amounts-Calcium, Iron, Magnesium</a:t>
            </a:r>
          </a:p>
        </p:txBody>
      </p:sp>
    </p:spTree>
    <p:extLst>
      <p:ext uri="{BB962C8B-B14F-4D97-AF65-F5344CB8AC3E}">
        <p14:creationId xmlns:p14="http://schemas.microsoft.com/office/powerpoint/2010/main" val="3823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bgproducts.net/gbg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6835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33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perfectjerky.com/wp-content/uploads/2012/05/MineralChart_GI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00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6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nal.usda.gov/fnic/Fpyr/pyram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95325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38-1 Food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www.chkd.org/Images/W2G%20Health%20Library/Nutrtion%20Facts%20on%20Food%20Labe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www.chkd.org/Images/W2G%20Health%20Library/Nutrtion%20Facts%20on%20Food%20Label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www.marsfood.com/default/includes/themes/mars/images/template/ucm_300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199"/>
            <a:ext cx="5334000" cy="54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8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38-2 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1/14/Blausen_0316_DigestiveSyst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85874"/>
            <a:ext cx="5572125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85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838</Words>
  <Application>Microsoft Office PowerPoint</Application>
  <PresentationFormat>On-screen Show (4:3)</PresentationFormat>
  <Paragraphs>121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Digestive and Excretory Systems</vt:lpstr>
      <vt:lpstr>38-1 Food and Nutrition</vt:lpstr>
      <vt:lpstr>38-1 Food and Nutrition</vt:lpstr>
      <vt:lpstr>38-1 Food and Nutrition</vt:lpstr>
      <vt:lpstr>38-1 Food and Nutrition</vt:lpstr>
      <vt:lpstr>38-1 Food and Nutrition</vt:lpstr>
      <vt:lpstr>38-1 Food and Nutrition</vt:lpstr>
      <vt:lpstr>38-1 Food and Nutrition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38-2 Digestion</vt:lpstr>
      <vt:lpstr>38-3 Excretory System</vt:lpstr>
      <vt:lpstr>38-3 Excretory System</vt:lpstr>
      <vt:lpstr>38-3 Excretory System</vt:lpstr>
      <vt:lpstr>38-3 Excretory System</vt:lpstr>
      <vt:lpstr>38-3 Excretory System</vt:lpstr>
      <vt:lpstr>38-3 Excretory System</vt:lpstr>
      <vt:lpstr>38-3 Excretory System</vt:lpstr>
      <vt:lpstr>38-3 Excretory System</vt:lpstr>
      <vt:lpstr>38-3 Excretory System</vt:lpstr>
      <vt:lpstr>38-3 Homeostasis by Machine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and Excretory Systems</dc:title>
  <dc:creator>MICHELLE LAFEVRE-BERNT</dc:creator>
  <cp:lastModifiedBy>MICHELLE LAFEVRE-BERNT</cp:lastModifiedBy>
  <cp:revision>24</cp:revision>
  <dcterms:created xsi:type="dcterms:W3CDTF">2015-01-26T18:16:19Z</dcterms:created>
  <dcterms:modified xsi:type="dcterms:W3CDTF">2015-01-27T23:42:07Z</dcterms:modified>
</cp:coreProperties>
</file>