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75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1" r:id="rId45"/>
    <p:sldId id="302" r:id="rId46"/>
    <p:sldId id="300" r:id="rId47"/>
    <p:sldId id="303" r:id="rId48"/>
    <p:sldId id="304" r:id="rId49"/>
    <p:sldId id="306" r:id="rId50"/>
    <p:sldId id="305" r:id="rId51"/>
    <p:sldId id="307" r:id="rId52"/>
    <p:sldId id="308" r:id="rId53"/>
    <p:sldId id="30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6030-B7F1-4D17-8C44-DBC57CA0ECF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B9D6-8DE6-454C-A36B-45DB0140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4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6030-B7F1-4D17-8C44-DBC57CA0ECF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B9D6-8DE6-454C-A36B-45DB0140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2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6030-B7F1-4D17-8C44-DBC57CA0ECF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B9D6-8DE6-454C-A36B-45DB0140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2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6030-B7F1-4D17-8C44-DBC57CA0ECF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B9D6-8DE6-454C-A36B-45DB0140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6030-B7F1-4D17-8C44-DBC57CA0ECF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B9D6-8DE6-454C-A36B-45DB0140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6030-B7F1-4D17-8C44-DBC57CA0ECF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B9D6-8DE6-454C-A36B-45DB0140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1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6030-B7F1-4D17-8C44-DBC57CA0ECF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B9D6-8DE6-454C-A36B-45DB0140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8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6030-B7F1-4D17-8C44-DBC57CA0ECF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B9D6-8DE6-454C-A36B-45DB0140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6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6030-B7F1-4D17-8C44-DBC57CA0ECF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B9D6-8DE6-454C-A36B-45DB0140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2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6030-B7F1-4D17-8C44-DBC57CA0ECF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B9D6-8DE6-454C-A36B-45DB0140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6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6030-B7F1-4D17-8C44-DBC57CA0ECF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B9D6-8DE6-454C-A36B-45DB0140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5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96030-B7F1-4D17-8C44-DBC57CA0ECF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2B9D6-8DE6-454C-A36B-45DB0140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8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gT5rUQ9EmQ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Endocrine and Reproductive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39-1 Endocrine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Maintaining water balance and levels of Calcium, Sodium and Potassium, even when you are sweating</a:t>
            </a:r>
          </a:p>
          <a:p>
            <a:r>
              <a:rPr lang="en-US" dirty="0" smtClean="0"/>
              <a:t>Hypothalamus senses water concentration in blood</a:t>
            </a:r>
          </a:p>
          <a:p>
            <a:r>
              <a:rPr lang="en-US" dirty="0" smtClean="0"/>
              <a:t>As water decreases, concentration of salts increases</a:t>
            </a:r>
          </a:p>
          <a:p>
            <a:r>
              <a:rPr lang="en-US" dirty="0" smtClean="0"/>
              <a:t>Hypothalamus signals pituitary to release anti-diuretic hormone (ADH), which goes to kidneys</a:t>
            </a:r>
          </a:p>
          <a:p>
            <a:r>
              <a:rPr lang="en-US" dirty="0" smtClean="0"/>
              <a:t>Removal of water by kidneys slows down, you get thirsty</a:t>
            </a:r>
          </a:p>
          <a:p>
            <a:r>
              <a:rPr lang="en-US" dirty="0" smtClean="0"/>
              <a:t>When water concentration increases, ADH secretion is slowed down, kidneys remove more 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13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39-1 Endocrine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Complementary Hormone Action</a:t>
            </a:r>
          </a:p>
          <a:p>
            <a:r>
              <a:rPr lang="en-US" dirty="0" smtClean="0"/>
              <a:t>Two hormones can have opposite effects</a:t>
            </a:r>
          </a:p>
          <a:p>
            <a:r>
              <a:rPr lang="en-US" dirty="0" smtClean="0"/>
              <a:t>Calcium regulated by calcitonin (from thyroid gland) and parathyroid hormone (PTH, from parathyroid gland)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98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39-2 Human Endocrine 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Pituitary-bean shaped, on the brain stem</a:t>
            </a:r>
          </a:p>
          <a:p>
            <a:r>
              <a:rPr lang="en-US" dirty="0" smtClean="0"/>
              <a:t>Secretes 9 hormones</a:t>
            </a:r>
          </a:p>
          <a:p>
            <a:r>
              <a:rPr lang="en-US" dirty="0" smtClean="0"/>
              <a:t>Master regulator</a:t>
            </a:r>
          </a:p>
          <a:p>
            <a:r>
              <a:rPr lang="en-US" dirty="0" smtClean="0"/>
              <a:t>Essential to good health</a:t>
            </a:r>
          </a:p>
          <a:p>
            <a:r>
              <a:rPr lang="en-US" dirty="0" smtClean="0"/>
              <a:t>Growth hormone, anti-diuretic hormone (ADH), oxytocin, follicle stimulating hormone (FSH), </a:t>
            </a:r>
            <a:r>
              <a:rPr lang="en-US" dirty="0" err="1" smtClean="0"/>
              <a:t>leutinizing</a:t>
            </a:r>
            <a:r>
              <a:rPr lang="en-US" dirty="0" smtClean="0"/>
              <a:t> hormone (LH), thyroid stimulating hormone (TSH), </a:t>
            </a:r>
            <a:r>
              <a:rPr lang="en-US" dirty="0" err="1" smtClean="0"/>
              <a:t>adreno-corticotropic</a:t>
            </a:r>
            <a:r>
              <a:rPr lang="en-US" dirty="0" smtClean="0"/>
              <a:t> hormone, prolactin, melanocyte stimulating hormone (MSH)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25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39-2 Pituitary Hormones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lassconnection.s3.amazonaws.com/922/flashcards/845870/jpg/untitle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4008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459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39-2 Human Endocrine Glands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Hypothalamus</a:t>
            </a:r>
          </a:p>
          <a:p>
            <a:r>
              <a:rPr lang="en-US" dirty="0" smtClean="0"/>
              <a:t>Above and attached to pituitary</a:t>
            </a:r>
          </a:p>
          <a:p>
            <a:r>
              <a:rPr lang="en-US" dirty="0" smtClean="0"/>
              <a:t>Affected by levels of other hormones in blood and input from CNS</a:t>
            </a:r>
          </a:p>
          <a:p>
            <a:r>
              <a:rPr lang="en-US" dirty="0" smtClean="0"/>
              <a:t>Interactions between endocrine and NS take place here</a:t>
            </a:r>
          </a:p>
          <a:p>
            <a:r>
              <a:rPr lang="en-US" dirty="0" smtClean="0"/>
              <a:t>Cell bodies of neurons from pituitary found in hypothalamus</a:t>
            </a:r>
          </a:p>
          <a:p>
            <a:r>
              <a:rPr lang="en-US" dirty="0" smtClean="0"/>
              <a:t>When cell bodies stimulated, axons in posterior pituitary release hormones</a:t>
            </a:r>
          </a:p>
          <a:p>
            <a:r>
              <a:rPr lang="en-US" dirty="0" smtClean="0"/>
              <a:t>Produces small amounts of releasing hormones that stimulate the anterior pituitary to release other hormones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28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39-2 Hypothalamus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upright-health.com/images/Hypothalamus-pituitr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486400" cy="462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67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39-2 Human Endocrine Glands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Thyroid Gland</a:t>
            </a:r>
          </a:p>
          <a:p>
            <a:r>
              <a:rPr lang="en-US" dirty="0" smtClean="0"/>
              <a:t>Base of neck, wraps around trachea</a:t>
            </a:r>
          </a:p>
          <a:p>
            <a:r>
              <a:rPr lang="en-US" dirty="0" smtClean="0"/>
              <a:t>Regulates metabolism</a:t>
            </a:r>
          </a:p>
          <a:p>
            <a:r>
              <a:rPr lang="en-US" dirty="0" smtClean="0"/>
              <a:t>Thyroxine-amino acid tyrosine and iodine</a:t>
            </a:r>
          </a:p>
          <a:p>
            <a:r>
              <a:rPr lang="en-US" dirty="0" smtClean="0"/>
              <a:t>Regulates cellular respiration</a:t>
            </a:r>
          </a:p>
          <a:p>
            <a:r>
              <a:rPr lang="en-US" dirty="0" smtClean="0"/>
              <a:t>Hyper- and hypo-</a:t>
            </a:r>
            <a:r>
              <a:rPr lang="en-US" dirty="0" err="1" smtClean="0"/>
              <a:t>thyroidism</a:t>
            </a:r>
            <a:endParaRPr lang="en-US" dirty="0" smtClean="0"/>
          </a:p>
          <a:p>
            <a:r>
              <a:rPr lang="en-US" dirty="0" smtClean="0"/>
              <a:t>Hyperthyroidism-nervousness, elevated body </a:t>
            </a:r>
            <a:r>
              <a:rPr lang="en-US" dirty="0" err="1" smtClean="0"/>
              <a:t>temp,heart</a:t>
            </a:r>
            <a:r>
              <a:rPr lang="en-US" dirty="0" smtClean="0"/>
              <a:t> rate, BP</a:t>
            </a:r>
          </a:p>
          <a:p>
            <a:r>
              <a:rPr lang="en-US" dirty="0" smtClean="0"/>
              <a:t>Hypothyroidism-lack of energy, low body temp, nervous system and skeleton don’t develop properly (cretinism)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6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39-2 Thyroid 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ttp://cf.ydcdn.net/1.0.1.27/images/main/thyroid%20gla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cf.ydcdn.net/1.0.1.27/images/main/thyroid%20glan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www.pyroenergen.com/articles08/images/thyroid-g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410200" cy="465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49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39-2 Human Endocrine Glands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Parathyroid</a:t>
            </a:r>
          </a:p>
          <a:p>
            <a:r>
              <a:rPr lang="en-US" dirty="0" smtClean="0"/>
              <a:t>On back of thyroid</a:t>
            </a:r>
          </a:p>
          <a:p>
            <a:r>
              <a:rPr lang="en-US" dirty="0" smtClean="0"/>
              <a:t>Works with thyroid to maintain calcium levels in blood</a:t>
            </a:r>
          </a:p>
          <a:p>
            <a:r>
              <a:rPr lang="en-US" dirty="0" smtClean="0"/>
              <a:t>PTH-parathyroid hormone increases resorption of calcium in the kidneys, increases uptake of calcium from digestive system, maintains proper nerve and muscle function and bone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62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39-2 Human Endocrine Glands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Adrenal Glands</a:t>
            </a:r>
          </a:p>
          <a:p>
            <a:r>
              <a:rPr lang="en-US" dirty="0" smtClean="0"/>
              <a:t>Pyramid shaped, on kidneys</a:t>
            </a:r>
          </a:p>
          <a:p>
            <a:r>
              <a:rPr lang="en-US" dirty="0" smtClean="0"/>
              <a:t>Help body prepare for and deal with stress</a:t>
            </a:r>
          </a:p>
          <a:p>
            <a:r>
              <a:rPr lang="en-US" dirty="0" smtClean="0"/>
              <a:t>Cortex (outer, largest part)and medulla(inner)</a:t>
            </a:r>
          </a:p>
          <a:p>
            <a:r>
              <a:rPr lang="en-US" dirty="0" smtClean="0"/>
              <a:t>Cortex produces more than 2 dozen hormones called corticosteroids</a:t>
            </a:r>
          </a:p>
          <a:p>
            <a:r>
              <a:rPr lang="en-US" dirty="0" smtClean="0"/>
              <a:t>Aldosterone regulates resorption of sodium and excretion of potassium in kidneys</a:t>
            </a:r>
          </a:p>
          <a:p>
            <a:r>
              <a:rPr lang="en-US" dirty="0" smtClean="0"/>
              <a:t>Cortisol controls metabolism of carbs, fats and proteins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76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39-1 Endocrine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Endocrine system consists of glands that release their products into the blood stream</a:t>
            </a:r>
          </a:p>
          <a:p>
            <a:r>
              <a:rPr lang="en-US" dirty="0" smtClean="0"/>
              <a:t>Like a radio broadcast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23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39-2 Human Endocrine Glands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Adrenal </a:t>
            </a:r>
            <a:r>
              <a:rPr lang="en-US" dirty="0" smtClean="0"/>
              <a:t>Glands</a:t>
            </a:r>
          </a:p>
          <a:p>
            <a:r>
              <a:rPr lang="en-US" dirty="0" smtClean="0"/>
              <a:t>Medulla</a:t>
            </a:r>
          </a:p>
          <a:p>
            <a:r>
              <a:rPr lang="en-US" dirty="0" smtClean="0"/>
              <a:t>Release of hormones controlled by sympathetic nervous system</a:t>
            </a:r>
          </a:p>
          <a:p>
            <a:r>
              <a:rPr lang="en-US" dirty="0" smtClean="0"/>
              <a:t>Epinephrine (80% of secretion of adrenal medulla), norepinephrine</a:t>
            </a:r>
          </a:p>
          <a:p>
            <a:r>
              <a:rPr lang="en-US" dirty="0" smtClean="0"/>
              <a:t>Fight or flight response</a:t>
            </a:r>
          </a:p>
          <a:p>
            <a:r>
              <a:rPr lang="en-US" dirty="0" smtClean="0"/>
              <a:t>Nervous or frightened</a:t>
            </a:r>
          </a:p>
          <a:p>
            <a:r>
              <a:rPr lang="en-US" dirty="0" smtClean="0"/>
              <a:t>Increase heart rate, BP and blood flow to muscles, airways open, extra glucose in the blood</a:t>
            </a:r>
          </a:p>
          <a:p>
            <a:r>
              <a:rPr lang="en-US" dirty="0" smtClean="0"/>
              <a:t>Causes a sudden burst of energy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08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39-2 Adrenal 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2.estrellamountain.edu/faculty/farabee/BIOBK/adcort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95463"/>
            <a:ext cx="5867400" cy="450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389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39-2 Human Endocrine Glands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Pancreas</a:t>
            </a:r>
          </a:p>
          <a:p>
            <a:r>
              <a:rPr lang="en-US" dirty="0" smtClean="0"/>
              <a:t>Right side of and behind stomach</a:t>
            </a:r>
          </a:p>
          <a:p>
            <a:r>
              <a:rPr lang="en-US" dirty="0" smtClean="0"/>
              <a:t>Digestive organ (exocrine)</a:t>
            </a:r>
          </a:p>
          <a:p>
            <a:r>
              <a:rPr lang="en-US" dirty="0" smtClean="0"/>
              <a:t>Endocrine because also releases hormones into blood</a:t>
            </a:r>
          </a:p>
          <a:p>
            <a:r>
              <a:rPr lang="en-US" dirty="0" smtClean="0"/>
              <a:t>Islets of Langerhans</a:t>
            </a:r>
          </a:p>
          <a:p>
            <a:pPr lvl="1"/>
            <a:r>
              <a:rPr lang="en-US" dirty="0" smtClean="0"/>
              <a:t>beta cells-insulin-stimulates cells to take up glucose from blood</a:t>
            </a:r>
          </a:p>
          <a:p>
            <a:pPr lvl="1"/>
            <a:r>
              <a:rPr lang="en-US" dirty="0" smtClean="0"/>
              <a:t>Alpha cells-glucagon-stimulates liver to break down glycogen (stored form of sugar) and release into blood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950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39-2 Pancreas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optimalfunctionalhealth.com/wp-content/uploads/2014/02/insulinglucag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29207"/>
            <a:ext cx="6324600" cy="550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39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39-2 Pancreas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Diabetes</a:t>
            </a:r>
          </a:p>
          <a:p>
            <a:r>
              <a:rPr lang="en-US" dirty="0" smtClean="0"/>
              <a:t>Can’t regulate blood sugar levels, damages tissues and organs, arteries, excrete glucose in urine</a:t>
            </a:r>
          </a:p>
          <a:p>
            <a:r>
              <a:rPr lang="en-US" dirty="0" smtClean="0"/>
              <a:t>Type I-little or no secretion of insulin</a:t>
            </a:r>
          </a:p>
          <a:p>
            <a:pPr lvl="1"/>
            <a:r>
              <a:rPr lang="en-US" dirty="0" smtClean="0"/>
              <a:t>Juvenile, born with it</a:t>
            </a:r>
          </a:p>
          <a:p>
            <a:r>
              <a:rPr lang="en-US" dirty="0" smtClean="0"/>
              <a:t>Type II-cells don’t respond to insulin</a:t>
            </a:r>
          </a:p>
          <a:p>
            <a:pPr lvl="1"/>
            <a:r>
              <a:rPr lang="en-US" dirty="0" smtClean="0"/>
              <a:t>Adult onset-poor diet and unhealthy lifestyle, no 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08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39-2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jalanhealthcare.com/images/diabetes-typ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84" y="11811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.webmd.com/dtmcms/live/webmd/consumer_assets/site_images/articles/health_tools/diabetes_type-2_slideshow/phototake_rm_illustration_of_insulin_absorp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571" y="3429000"/>
            <a:ext cx="469582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521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39-2 Reproductive 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Gonads</a:t>
            </a:r>
          </a:p>
          <a:p>
            <a:r>
              <a:rPr lang="en-US" dirty="0" smtClean="0"/>
              <a:t>Production of gametes</a:t>
            </a:r>
          </a:p>
          <a:p>
            <a:r>
              <a:rPr lang="en-US" dirty="0" smtClean="0"/>
              <a:t>Secretion of hormones</a:t>
            </a:r>
          </a:p>
          <a:p>
            <a:r>
              <a:rPr lang="en-US" dirty="0" smtClean="0"/>
              <a:t>Ovaries and testes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512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https://www.youtube.com/watch?v=WVrlHH14q3o</a:t>
            </a:r>
          </a:p>
        </p:txBody>
      </p:sp>
    </p:spTree>
    <p:extLst>
      <p:ext uri="{BB962C8B-B14F-4D97-AF65-F5344CB8AC3E}">
        <p14:creationId xmlns:p14="http://schemas.microsoft.com/office/powerpoint/2010/main" val="3969569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39-3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Sex organs don’t develop until 7</a:t>
            </a:r>
            <a:r>
              <a:rPr lang="en-US" baseline="30000" dirty="0" smtClean="0"/>
              <a:t>th</a:t>
            </a:r>
            <a:r>
              <a:rPr lang="en-US" dirty="0" smtClean="0"/>
              <a:t> week of development </a:t>
            </a:r>
            <a:r>
              <a:rPr lang="en-US" i="1" dirty="0" smtClean="0"/>
              <a:t>in utero</a:t>
            </a:r>
          </a:p>
          <a:p>
            <a:r>
              <a:rPr lang="en-US" dirty="0" smtClean="0"/>
              <a:t>Controlled by hormones testosterone, estrogen and progesterone</a:t>
            </a:r>
          </a:p>
          <a:p>
            <a:r>
              <a:rPr lang="en-US" dirty="0" smtClean="0"/>
              <a:t>Puberty is when sex organs are fully functional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36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39-3 Reproductive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Male reproductive system</a:t>
            </a:r>
          </a:p>
          <a:p>
            <a:r>
              <a:rPr lang="en-US" dirty="0" smtClean="0"/>
              <a:t>FSH and LH stimulates release of testosterone</a:t>
            </a:r>
          </a:p>
          <a:p>
            <a:r>
              <a:rPr lang="en-US" dirty="0" smtClean="0"/>
              <a:t>Target cells all over body</a:t>
            </a:r>
          </a:p>
          <a:p>
            <a:r>
              <a:rPr lang="en-US" dirty="0" smtClean="0"/>
              <a:t>Facial and body hair, growth, deepening of voice</a:t>
            </a:r>
          </a:p>
          <a:p>
            <a:r>
              <a:rPr lang="en-US" dirty="0" smtClean="0"/>
              <a:t>FSH and testosterone make sperm develop</a:t>
            </a:r>
          </a:p>
          <a:p>
            <a:r>
              <a:rPr lang="en-US" dirty="0" smtClean="0"/>
              <a:t>Testes (in the scrotum), epididymis, vas deferens, urethra, penis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4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39-1 Endocrine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Hormones- chemicals that travel through the blood and affect activities of other cells (target cells)</a:t>
            </a:r>
          </a:p>
          <a:p>
            <a:r>
              <a:rPr lang="en-US" dirty="0" smtClean="0"/>
              <a:t>Only work on cells with receptors for those hormones</a:t>
            </a:r>
          </a:p>
          <a:p>
            <a:r>
              <a:rPr lang="en-US" dirty="0" smtClean="0"/>
              <a:t>Responses are slow and long lasting</a:t>
            </a:r>
          </a:p>
          <a:p>
            <a:r>
              <a:rPr lang="en-US" dirty="0" smtClean="0"/>
              <a:t>Exocrine glands-release substances into ducts that lead to other organs (sweat, tears, digestive juices)</a:t>
            </a:r>
          </a:p>
          <a:p>
            <a:r>
              <a:rPr lang="en-US" dirty="0" smtClean="0"/>
              <a:t>Endocrine glands-release hormones directly into blood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351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39-3 </a:t>
            </a:r>
            <a:r>
              <a:rPr lang="en-US" dirty="0" smtClean="0"/>
              <a:t>Male Reproductive </a:t>
            </a:r>
            <a:r>
              <a:rPr lang="en-US" dirty="0"/>
              <a:t>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Within testes are tiny tubules called seminiferous tubules, sperm produced here</a:t>
            </a:r>
          </a:p>
          <a:p>
            <a:r>
              <a:rPr lang="en-US" dirty="0" smtClean="0"/>
              <a:t>Sperm are derived from cells that undergo meiosis</a:t>
            </a:r>
          </a:p>
          <a:p>
            <a:r>
              <a:rPr lang="en-US" dirty="0" smtClean="0"/>
              <a:t>Move to epididymis where they mature and are stored in nutrient rich seminal fluid</a:t>
            </a:r>
          </a:p>
          <a:p>
            <a:r>
              <a:rPr lang="en-US" dirty="0" smtClean="0"/>
              <a:t>Then move through vas deferens to urethra</a:t>
            </a:r>
          </a:p>
          <a:p>
            <a:r>
              <a:rPr lang="en-US" dirty="0" smtClean="0"/>
              <a:t>Released through penis when autonomic NS causes ejaculation</a:t>
            </a:r>
          </a:p>
          <a:p>
            <a:r>
              <a:rPr lang="en-US" dirty="0" smtClean="0"/>
              <a:t>2-6 ml semen contain 200-600 million sperm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80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39-3 Male Reproductive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www.healthxchange.com.sg/healthyliving/menhealth/PublishingImages/Donating-Your-Sperm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1333500"/>
            <a:ext cx="6000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proceptin.com/images/sperm_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00600"/>
            <a:ext cx="39909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215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39-3 Male Reproductive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thumbs.dreamstime.com/z/male-reproductive-system-251005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019800" cy="521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202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39-3 </a:t>
            </a:r>
            <a:r>
              <a:rPr lang="en-US" dirty="0" smtClean="0"/>
              <a:t>Female </a:t>
            </a:r>
            <a:r>
              <a:rPr lang="en-US" dirty="0"/>
              <a:t>Reproductive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FSH and LH stimulate production of estrogen in ovaries</a:t>
            </a:r>
          </a:p>
          <a:p>
            <a:r>
              <a:rPr lang="en-US" dirty="0" smtClean="0"/>
              <a:t>Target organs all over body</a:t>
            </a:r>
          </a:p>
          <a:p>
            <a:r>
              <a:rPr lang="en-US" dirty="0" smtClean="0"/>
              <a:t>Maturation of reproductive system, widening of hips, breasts</a:t>
            </a:r>
          </a:p>
          <a:p>
            <a:r>
              <a:rPr lang="en-US" dirty="0" smtClean="0"/>
              <a:t>Ovaries, fallopian tubes, uterus and vagina</a:t>
            </a:r>
          </a:p>
          <a:p>
            <a:r>
              <a:rPr lang="en-US" dirty="0" smtClean="0"/>
              <a:t>Produces eggs and prepares body to nourish developing embryo</a:t>
            </a:r>
          </a:p>
          <a:p>
            <a:r>
              <a:rPr lang="en-US" dirty="0" smtClean="0"/>
              <a:t>One ovum (egg) produced per month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56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39-3 Female Reproductive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Development of egg</a:t>
            </a:r>
          </a:p>
          <a:p>
            <a:r>
              <a:rPr lang="en-US" dirty="0" smtClean="0"/>
              <a:t>Occurs in primary follicles in ovary-400,000 per ovary</a:t>
            </a:r>
          </a:p>
          <a:p>
            <a:r>
              <a:rPr lang="en-US" dirty="0" smtClean="0"/>
              <a:t>Cells in follicles help egg develop</a:t>
            </a:r>
          </a:p>
          <a:p>
            <a:r>
              <a:rPr lang="en-US" dirty="0" smtClean="0"/>
              <a:t>Egg released into fallopian tube during ovulation</a:t>
            </a:r>
          </a:p>
          <a:p>
            <a:r>
              <a:rPr lang="en-US" dirty="0" smtClean="0"/>
              <a:t>400 eggs released in a lifetime</a:t>
            </a:r>
          </a:p>
          <a:p>
            <a:r>
              <a:rPr lang="en-US" dirty="0" smtClean="0"/>
              <a:t>Egg first undergoes meiosis when stimulating by FSH-forms 1 egg and 3 polar bodies</a:t>
            </a:r>
          </a:p>
          <a:p>
            <a:r>
              <a:rPr lang="en-US" dirty="0" smtClean="0"/>
              <a:t>Egg can be fertilized in fallopian tube, then goes to uterus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655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39-3 Female Reproductive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images.tutorvista.com/content/reproduction/female-reproductive-syste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6324600" cy="431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news.bbc.co.uk/nol/shared/bsp/hi/dhtml_slides/08/human_ovulation/img/slide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91" y="2971800"/>
            <a:ext cx="21526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015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39-3 Menstrual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Egg develops and is released</a:t>
            </a:r>
          </a:p>
          <a:p>
            <a:r>
              <a:rPr lang="en-US" dirty="0" err="1" smtClean="0"/>
              <a:t>Mensis</a:t>
            </a:r>
            <a:r>
              <a:rPr lang="en-US" dirty="0" smtClean="0"/>
              <a:t>=month</a:t>
            </a:r>
          </a:p>
          <a:p>
            <a:r>
              <a:rPr lang="en-US" dirty="0" smtClean="0"/>
              <a:t>Controlled by hormones and negative feedback mechanisms</a:t>
            </a:r>
          </a:p>
          <a:p>
            <a:r>
              <a:rPr lang="en-US" dirty="0" smtClean="0"/>
              <a:t>4 phases</a:t>
            </a:r>
          </a:p>
          <a:p>
            <a:r>
              <a:rPr lang="en-US" dirty="0" smtClean="0"/>
              <a:t>Follicular-estrogen low, hypothalamus produces hormone that goes to pituitary</a:t>
            </a:r>
          </a:p>
          <a:p>
            <a:pPr lvl="1"/>
            <a:r>
              <a:rPr lang="en-US" dirty="0" smtClean="0"/>
              <a:t>Pituitary produces FSH and LH, which travel to ovaries</a:t>
            </a:r>
          </a:p>
          <a:p>
            <a:pPr lvl="1"/>
            <a:r>
              <a:rPr lang="en-US" dirty="0" smtClean="0"/>
              <a:t>Makes cells surrounding egg produce estrogen which thickens lining of uterus</a:t>
            </a:r>
          </a:p>
          <a:p>
            <a:pPr lvl="1"/>
            <a:r>
              <a:rPr lang="en-US" dirty="0" smtClean="0"/>
              <a:t>10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52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39-3 Menstrual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Ovulation</a:t>
            </a:r>
          </a:p>
          <a:p>
            <a:pPr lvl="1"/>
            <a:r>
              <a:rPr lang="en-US" dirty="0" smtClean="0"/>
              <a:t>3-4 days</a:t>
            </a:r>
          </a:p>
          <a:p>
            <a:pPr lvl="1"/>
            <a:r>
              <a:rPr lang="en-US" dirty="0" smtClean="0"/>
              <a:t>Hypothalamus send releasing hormone to pituitary which produces FSH and LH</a:t>
            </a:r>
          </a:p>
          <a:p>
            <a:pPr lvl="1"/>
            <a:r>
              <a:rPr lang="en-US" dirty="0" smtClean="0"/>
              <a:t>Egg released into fallopian tube</a:t>
            </a:r>
          </a:p>
          <a:p>
            <a:r>
              <a:rPr lang="en-US" dirty="0" smtClean="0"/>
              <a:t>Luteal phase</a:t>
            </a:r>
          </a:p>
          <a:p>
            <a:pPr lvl="1"/>
            <a:r>
              <a:rPr lang="en-US" dirty="0" smtClean="0"/>
              <a:t>Begins after egg released</a:t>
            </a:r>
          </a:p>
          <a:p>
            <a:pPr lvl="1"/>
            <a:r>
              <a:rPr lang="en-US" dirty="0" smtClean="0"/>
              <a:t>Ruptured follicle becomes corpus luteum which releases estrogen and progesterone, finishes preparing lining of uterus</a:t>
            </a:r>
          </a:p>
          <a:p>
            <a:pPr lvl="1"/>
            <a:r>
              <a:rPr lang="en-US" dirty="0" smtClean="0"/>
              <a:t>During first 2 days are highest chance of fertilization (10-14 days after end of last menstrual cycle)</a:t>
            </a:r>
          </a:p>
          <a:p>
            <a:pPr lvl="1"/>
            <a:r>
              <a:rPr lang="en-US" dirty="0" smtClean="0"/>
              <a:t>If egg is fertilized will start to divide, then implant in uterus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5249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39-3 Menstrual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Menstruation</a:t>
            </a:r>
          </a:p>
          <a:p>
            <a:r>
              <a:rPr lang="en-US" dirty="0" smtClean="0"/>
              <a:t>After 2-3 days after ovulation, if egg not fertilized, passes through uterus without implantation</a:t>
            </a:r>
          </a:p>
          <a:p>
            <a:r>
              <a:rPr lang="en-US" dirty="0" smtClean="0"/>
              <a:t>Corpus luteum disintegrates</a:t>
            </a:r>
          </a:p>
          <a:p>
            <a:r>
              <a:rPr lang="en-US" dirty="0" smtClean="0"/>
              <a:t>Less estrogen and progesterone produced</a:t>
            </a:r>
          </a:p>
          <a:p>
            <a:r>
              <a:rPr lang="en-US" dirty="0" smtClean="0"/>
              <a:t>Lining of uterus detaches</a:t>
            </a:r>
          </a:p>
          <a:p>
            <a:r>
              <a:rPr lang="en-US" dirty="0" smtClean="0"/>
              <a:t>After menstruation ends, cycle begins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75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39-3 Menstrual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sportsmd.com/Portals%5C0%5Caltman2%5CMenstrual_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82460"/>
            <a:ext cx="4543425" cy="528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8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39-1 Endocrine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www.highlands.edu/academics/divisions/scipe/biology/faculty/harnden/2122/images/endoorg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42431"/>
            <a:ext cx="5133975" cy="537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0969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39-4Fertilization and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Fertilization-sperm joins egg to make a zygote</a:t>
            </a:r>
          </a:p>
          <a:p>
            <a:r>
              <a:rPr lang="en-US" dirty="0" smtClean="0"/>
              <a:t>Divides until 8 cells in fallopian tube, then implants in uterus</a:t>
            </a:r>
          </a:p>
          <a:p>
            <a:r>
              <a:rPr lang="en-US" dirty="0" smtClean="0"/>
              <a:t>50 cell stage-</a:t>
            </a:r>
            <a:r>
              <a:rPr lang="en-US" dirty="0" err="1" smtClean="0"/>
              <a:t>morula</a:t>
            </a:r>
            <a:endParaRPr lang="en-US" dirty="0" smtClean="0"/>
          </a:p>
          <a:p>
            <a:r>
              <a:rPr lang="en-US" dirty="0" smtClean="0"/>
              <a:t>Becomes a hollow blastocyst, then attaches to uterus (6-7 days after fertilization)-implantation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39-4Fertilization and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Gastrulation-blastocyst cells start to organize into layers</a:t>
            </a:r>
          </a:p>
          <a:p>
            <a:r>
              <a:rPr lang="en-US" dirty="0" smtClean="0"/>
              <a:t>Ectoderm</a:t>
            </a:r>
          </a:p>
          <a:p>
            <a:r>
              <a:rPr lang="en-US" dirty="0" smtClean="0"/>
              <a:t>Mesoderm</a:t>
            </a:r>
          </a:p>
          <a:p>
            <a:r>
              <a:rPr lang="en-US" dirty="0" smtClean="0"/>
              <a:t>Endoderm</a:t>
            </a:r>
          </a:p>
          <a:p>
            <a:r>
              <a:rPr lang="en-US" dirty="0" smtClean="0"/>
              <a:t>Primary germ layers</a:t>
            </a:r>
          </a:p>
          <a:p>
            <a:r>
              <a:rPr lang="en-US" dirty="0" smtClean="0"/>
              <a:t>Blastocyst produces membranes that surround and protect embryo, amnion and chorion</a:t>
            </a:r>
            <a:endParaRPr lang="en-US" dirty="0"/>
          </a:p>
        </p:txBody>
      </p:sp>
      <p:pic>
        <p:nvPicPr>
          <p:cNvPr id="3074" name="Picture 2" descr="http://learninggnm.com/extimages/p_GL_Brain_Re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09800"/>
            <a:ext cx="402600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5914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39-4 Fertilization and Early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upload.wikimedia.org/wikipedia/commons/5/5b/Human_Fertiliz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6145"/>
            <a:ext cx="6518275" cy="488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4496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39-4 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end of third week, NS and digestive systems start to develop</a:t>
            </a:r>
          </a:p>
          <a:p>
            <a:r>
              <a:rPr lang="en-US" dirty="0" smtClean="0"/>
              <a:t>Chorion grows into </a:t>
            </a:r>
            <a:r>
              <a:rPr lang="en-US" dirty="0" smtClean="0"/>
              <a:t>placenta</a:t>
            </a:r>
          </a:p>
          <a:p>
            <a:r>
              <a:rPr lang="en-US" dirty="0" smtClean="0"/>
              <a:t>Fetal and mother’s blood are kept separate but pass near each other so that gases, nutrients and waste can diffuse (respiration, nourishment and excretion)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168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39-4 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og1445.org/media/placen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5638800" cy="45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8791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39-4 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8 weeks embryo becomes a fetus</a:t>
            </a:r>
          </a:p>
          <a:p>
            <a:r>
              <a:rPr lang="en-US" dirty="0" smtClean="0"/>
              <a:t>By three months most of tissues and organs are formed, including umbilical 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5044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evelopment of a human embryo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www.youtube.com/watch?v=UgT5rUQ9EmQ</a:t>
            </a:r>
            <a:endParaRPr lang="en-US" dirty="0" smtClean="0"/>
          </a:p>
          <a:p>
            <a:r>
              <a:rPr lang="en-US" dirty="0"/>
              <a:t>http://www.babycenter.com/2_inside-pregnancy-early-fetal-development_10354436.bc</a:t>
            </a:r>
          </a:p>
        </p:txBody>
      </p:sp>
    </p:spTree>
    <p:extLst>
      <p:ext uri="{BB962C8B-B14F-4D97-AF65-F5344CB8AC3E}">
        <p14:creationId xmlns:p14="http://schemas.microsoft.com/office/powerpoint/2010/main" val="14883269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39-4 Later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months 4-6, tissues and organs become more complex</a:t>
            </a:r>
          </a:p>
          <a:p>
            <a:r>
              <a:rPr lang="en-US" dirty="0" smtClean="0"/>
              <a:t>After 6 months, fetus can survive outside placenta, but lungs are not fully developed until 8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711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39-4 Later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hat-when-how.com/wp-content/uploads/2012/08/tmp34d67_thumb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34414"/>
            <a:ext cx="5353050" cy="528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9877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39-4 Later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https://www.youtube.com/watch?v=RS1ti23SUSw</a:t>
            </a:r>
          </a:p>
        </p:txBody>
      </p:sp>
    </p:spTree>
    <p:extLst>
      <p:ext uri="{BB962C8B-B14F-4D97-AF65-F5344CB8AC3E}">
        <p14:creationId xmlns:p14="http://schemas.microsoft.com/office/powerpoint/2010/main" val="303608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39-1 Endocrine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Hormone Action</a:t>
            </a:r>
          </a:p>
          <a:p>
            <a:r>
              <a:rPr lang="en-US" dirty="0" smtClean="0"/>
              <a:t>Steroid and Non-steroid</a:t>
            </a:r>
          </a:p>
          <a:p>
            <a:r>
              <a:rPr lang="en-US" dirty="0" smtClean="0"/>
              <a:t>Steroids</a:t>
            </a:r>
          </a:p>
          <a:p>
            <a:pPr lvl="1"/>
            <a:r>
              <a:rPr lang="en-US" dirty="0" smtClean="0"/>
              <a:t>Lipids</a:t>
            </a:r>
          </a:p>
          <a:p>
            <a:pPr lvl="1"/>
            <a:r>
              <a:rPr lang="en-US" dirty="0" smtClean="0"/>
              <a:t>Enters cell by passing through cell membrane</a:t>
            </a:r>
          </a:p>
          <a:p>
            <a:pPr lvl="1"/>
            <a:r>
              <a:rPr lang="en-US" dirty="0" smtClean="0"/>
              <a:t>Binds to steroid receptor inside cell</a:t>
            </a:r>
          </a:p>
          <a:p>
            <a:pPr lvl="1"/>
            <a:r>
              <a:rPr lang="en-US" dirty="0" smtClean="0"/>
              <a:t>Hormone-receptor complex enters nucleus</a:t>
            </a:r>
          </a:p>
          <a:p>
            <a:pPr lvl="1"/>
            <a:r>
              <a:rPr lang="en-US" dirty="0" smtClean="0"/>
              <a:t>Initiates transcription and translation of new proteins</a:t>
            </a:r>
          </a:p>
        </p:txBody>
      </p:sp>
    </p:spTree>
    <p:extLst>
      <p:ext uri="{BB962C8B-B14F-4D97-AF65-F5344CB8AC3E}">
        <p14:creationId xmlns:p14="http://schemas.microsoft.com/office/powerpoint/2010/main" val="31336918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39-4 Birth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Hormone oxytocin is released from pituitary gland to start contractions of uterus</a:t>
            </a:r>
          </a:p>
          <a:p>
            <a:r>
              <a:rPr lang="en-US" dirty="0" smtClean="0"/>
              <a:t>Cervix (opening of the uterus) widens or dilates</a:t>
            </a:r>
          </a:p>
          <a:p>
            <a:r>
              <a:rPr lang="en-US" dirty="0" smtClean="0"/>
              <a:t>Baby usually born head first (if not, breach)</a:t>
            </a:r>
          </a:p>
          <a:p>
            <a:r>
              <a:rPr lang="en-US" dirty="0" smtClean="0"/>
              <a:t>Placenta is expelled after baby born</a:t>
            </a:r>
          </a:p>
          <a:p>
            <a:r>
              <a:rPr lang="en-US" dirty="0" smtClean="0"/>
              <a:t>Prolactin is released from pituitary to produce milk in breast tissue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024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39-4 Birth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births</a:t>
            </a:r>
          </a:p>
          <a:p>
            <a:r>
              <a:rPr lang="en-US" dirty="0" smtClean="0"/>
              <a:t>2 eggs released in one menstrual cycle (fraternal twins)</a:t>
            </a:r>
          </a:p>
          <a:p>
            <a:r>
              <a:rPr lang="en-US" dirty="0" smtClean="0"/>
              <a:t>One zygote splits in two (identical twins)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483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39-4 Early childhood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Infancy-up to 12 months</a:t>
            </a:r>
          </a:p>
          <a:p>
            <a:pPr lvl="1"/>
            <a:r>
              <a:rPr lang="en-US" dirty="0" smtClean="0"/>
              <a:t>Rapid growth and development, coordination of movement, teeth</a:t>
            </a:r>
          </a:p>
          <a:p>
            <a:r>
              <a:rPr lang="en-US" dirty="0" smtClean="0"/>
              <a:t>Childhood- 1-13 years</a:t>
            </a:r>
          </a:p>
          <a:p>
            <a:pPr lvl="1"/>
            <a:r>
              <a:rPr lang="en-US" dirty="0" smtClean="0"/>
              <a:t>Language acquired, motor skills refined, personality and social skills develop</a:t>
            </a:r>
          </a:p>
          <a:p>
            <a:r>
              <a:rPr lang="en-US" dirty="0" smtClean="0"/>
              <a:t>Adolescence-puberty-adulthood</a:t>
            </a:r>
          </a:p>
          <a:p>
            <a:pPr lvl="1"/>
            <a:r>
              <a:rPr lang="en-US" dirty="0" smtClean="0"/>
              <a:t>Sex hormones, growth, continued personality development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719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39-4 Adulthood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Highest level of physical strength and development between 25-35</a:t>
            </a:r>
          </a:p>
          <a:p>
            <a:r>
              <a:rPr lang="en-US" dirty="0" smtClean="0"/>
              <a:t>Then physiological signs of aging begin</a:t>
            </a:r>
          </a:p>
          <a:p>
            <a:pPr lvl="1"/>
            <a:r>
              <a:rPr lang="en-US" dirty="0" smtClean="0"/>
              <a:t>Mental and physical function</a:t>
            </a:r>
          </a:p>
          <a:p>
            <a:pPr lvl="1"/>
            <a:r>
              <a:rPr lang="en-US" dirty="0" smtClean="0"/>
              <a:t>Reproductive capacity declines for females</a:t>
            </a:r>
          </a:p>
          <a:p>
            <a:pPr lvl="1"/>
            <a:r>
              <a:rPr lang="en-US" dirty="0" smtClean="0"/>
              <a:t>Good health, diet and exercise important!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42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39-1 Endocrine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Non-steroids</a:t>
            </a:r>
          </a:p>
          <a:p>
            <a:pPr lvl="1"/>
            <a:r>
              <a:rPr lang="en-US" dirty="0" smtClean="0"/>
              <a:t>Bind to receptors on cell surface</a:t>
            </a:r>
          </a:p>
          <a:p>
            <a:pPr lvl="1"/>
            <a:r>
              <a:rPr lang="en-US" dirty="0" smtClean="0"/>
              <a:t>Binding activates enzymes on inner surface of membrane</a:t>
            </a:r>
          </a:p>
          <a:p>
            <a:pPr lvl="1"/>
            <a:r>
              <a:rPr lang="en-US" dirty="0" smtClean="0"/>
              <a:t>Messengers get activated (fatty acids, calcium, nucleotides)</a:t>
            </a:r>
          </a:p>
          <a:p>
            <a:pPr lvl="1"/>
            <a:r>
              <a:rPr lang="en-US" dirty="0" smtClean="0"/>
              <a:t>Messengers activate or inhibit other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95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39-1 Endocrine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s://pblnotes.files.wordpress.com/2011/08/oestrogen-ac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44362"/>
            <a:ext cx="320992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lafevrebernt\AppData\Local\Temp\0011_1A_Jelatvitel_en_bo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4839693" cy="343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4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39-1 Endocrine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Prostaglandins-hormone like substances released in small amounts by all cells (except RBCs)</a:t>
            </a:r>
          </a:p>
          <a:p>
            <a:r>
              <a:rPr lang="en-US" dirty="0" smtClean="0"/>
              <a:t>Modified fatty acids</a:t>
            </a:r>
          </a:p>
          <a:p>
            <a:r>
              <a:rPr lang="en-US" dirty="0" smtClean="0"/>
              <a:t>Cause smooth muscles to contract, causes pain of some headaches (Aspirin block these)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21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39-1 Endocrine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Control of endocrine system</a:t>
            </a:r>
          </a:p>
          <a:p>
            <a:r>
              <a:rPr lang="en-US" dirty="0" smtClean="0"/>
              <a:t>Regulated by feedback to maintain homeostasis</a:t>
            </a:r>
          </a:p>
          <a:p>
            <a:r>
              <a:rPr lang="en-US" dirty="0" smtClean="0"/>
              <a:t>Thyroxine </a:t>
            </a:r>
          </a:p>
          <a:p>
            <a:pPr lvl="1"/>
            <a:r>
              <a:rPr lang="en-US" dirty="0" smtClean="0"/>
              <a:t>Released by thyroid gland</a:t>
            </a:r>
          </a:p>
          <a:p>
            <a:pPr lvl="1"/>
            <a:r>
              <a:rPr lang="en-US" dirty="0" smtClean="0"/>
              <a:t>stimulates the activity of all cells</a:t>
            </a:r>
          </a:p>
          <a:p>
            <a:pPr lvl="1"/>
            <a:r>
              <a:rPr lang="en-US" dirty="0" smtClean="0"/>
              <a:t>Controlled by hypothalamus and pituitary gland</a:t>
            </a:r>
          </a:p>
          <a:p>
            <a:pPr lvl="1"/>
            <a:r>
              <a:rPr lang="en-US" dirty="0" smtClean="0"/>
              <a:t>Thyroxine low, thyroid releasing hormone (TRH)released, that </a:t>
            </a:r>
            <a:r>
              <a:rPr lang="en-US" dirty="0" err="1" smtClean="0"/>
              <a:t>stimulatest</a:t>
            </a:r>
            <a:r>
              <a:rPr lang="en-US" dirty="0" smtClean="0"/>
              <a:t> </a:t>
            </a:r>
            <a:r>
              <a:rPr lang="en-US" dirty="0" err="1" smtClean="0"/>
              <a:t>hyroid</a:t>
            </a:r>
            <a:r>
              <a:rPr lang="en-US" dirty="0" smtClean="0"/>
              <a:t> stimulating hormone (TSH) from pituitary, TSH stimulates release of thyroxine by thyroid</a:t>
            </a:r>
          </a:p>
          <a:p>
            <a:pPr lvl="1"/>
            <a:r>
              <a:rPr lang="en-US" dirty="0" smtClean="0"/>
              <a:t>Also happens when body temperature drops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437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1611</Words>
  <Application>Microsoft Office PowerPoint</Application>
  <PresentationFormat>On-screen Show (4:3)</PresentationFormat>
  <Paragraphs>240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Endocrine and Reproductive Systems</vt:lpstr>
      <vt:lpstr>39-1 Endocrine System</vt:lpstr>
      <vt:lpstr>39-1 Endocrine System</vt:lpstr>
      <vt:lpstr>39-1 Endocrine System</vt:lpstr>
      <vt:lpstr>39-1 Endocrine System</vt:lpstr>
      <vt:lpstr>39-1 Endocrine System</vt:lpstr>
      <vt:lpstr>39-1 Endocrine System</vt:lpstr>
      <vt:lpstr>39-1 Endocrine System</vt:lpstr>
      <vt:lpstr>39-1 Endocrine System</vt:lpstr>
      <vt:lpstr>39-1 Endocrine System</vt:lpstr>
      <vt:lpstr>39-1 Endocrine System</vt:lpstr>
      <vt:lpstr>39-2 Human Endocrine Glands</vt:lpstr>
      <vt:lpstr>39-2 Pituitary Hormones</vt:lpstr>
      <vt:lpstr>39-2 Human Endocrine Glands</vt:lpstr>
      <vt:lpstr>39-2 Hypothalamus</vt:lpstr>
      <vt:lpstr>39-2 Human Endocrine Glands</vt:lpstr>
      <vt:lpstr>39-2 Thyroid Gland</vt:lpstr>
      <vt:lpstr>39-2 Human Endocrine Glands</vt:lpstr>
      <vt:lpstr>39-2 Human Endocrine Glands</vt:lpstr>
      <vt:lpstr>39-2 Human Endocrine Glands</vt:lpstr>
      <vt:lpstr>39-2 Adrenal glands</vt:lpstr>
      <vt:lpstr>39-2 Human Endocrine Glands</vt:lpstr>
      <vt:lpstr>39-2 Pancreas</vt:lpstr>
      <vt:lpstr>39-2 Pancreas</vt:lpstr>
      <vt:lpstr>39-2 Diabetes</vt:lpstr>
      <vt:lpstr>39-2 Reproductive glands</vt:lpstr>
      <vt:lpstr>PowerPoint Presentation</vt:lpstr>
      <vt:lpstr>39-3 Reproductive system</vt:lpstr>
      <vt:lpstr>39-3 Reproductive system</vt:lpstr>
      <vt:lpstr>39-3 Male Reproductive system</vt:lpstr>
      <vt:lpstr>39-3 Male Reproductive system</vt:lpstr>
      <vt:lpstr>39-3 Male Reproductive system</vt:lpstr>
      <vt:lpstr>39-3 Female Reproductive system</vt:lpstr>
      <vt:lpstr>39-3 Female Reproductive system</vt:lpstr>
      <vt:lpstr>39-3 Female Reproductive system</vt:lpstr>
      <vt:lpstr>39-3 Menstrual Cycle</vt:lpstr>
      <vt:lpstr>39-3 Menstrual Cycle</vt:lpstr>
      <vt:lpstr>39-3 Menstrual Cycle</vt:lpstr>
      <vt:lpstr>39-3 Menstrual Cycle</vt:lpstr>
      <vt:lpstr>39-4Fertilization and Development</vt:lpstr>
      <vt:lpstr>39-4Fertilization and Development</vt:lpstr>
      <vt:lpstr>39-4 Fertilization and Early Development</vt:lpstr>
      <vt:lpstr>39-4  Development</vt:lpstr>
      <vt:lpstr>39-4  Development</vt:lpstr>
      <vt:lpstr>39-4  Development</vt:lpstr>
      <vt:lpstr>Development of a human embryo</vt:lpstr>
      <vt:lpstr>39-4 Later Development</vt:lpstr>
      <vt:lpstr>39-4 Later Development</vt:lpstr>
      <vt:lpstr>39-4 Later Development</vt:lpstr>
      <vt:lpstr>39-4 Birth</vt:lpstr>
      <vt:lpstr>39-4 Birth</vt:lpstr>
      <vt:lpstr>39-4 Early childhood development</vt:lpstr>
      <vt:lpstr>39-4 Adulthood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Endocrine and Reproductive Systems</dc:title>
  <dc:creator>MICHELLE LAFEVRE-BERNT</dc:creator>
  <cp:lastModifiedBy>MICHELLE LAFEVRE-BERNT</cp:lastModifiedBy>
  <cp:revision>52</cp:revision>
  <dcterms:created xsi:type="dcterms:W3CDTF">2015-02-02T18:07:32Z</dcterms:created>
  <dcterms:modified xsi:type="dcterms:W3CDTF">2015-02-04T18:10:50Z</dcterms:modified>
</cp:coreProperties>
</file>