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1" r:id="rId18"/>
    <p:sldId id="273" r:id="rId19"/>
    <p:sldId id="274" r:id="rId20"/>
    <p:sldId id="284" r:id="rId21"/>
    <p:sldId id="28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1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1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3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4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0C58-9D7C-4682-AF24-DEB8461896D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F905-5460-4B67-A636-EC3F02D10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7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2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Fighting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Prevention</a:t>
            </a:r>
          </a:p>
          <a:p>
            <a:r>
              <a:rPr lang="en-US" dirty="0" smtClean="0"/>
              <a:t>Antibiotics</a:t>
            </a:r>
          </a:p>
          <a:p>
            <a:pPr lvl="1"/>
            <a:r>
              <a:rPr lang="en-US" dirty="0" smtClean="0"/>
              <a:t>Penicillin-inhibits cell wall synthesis</a:t>
            </a:r>
          </a:p>
          <a:p>
            <a:pPr lvl="1"/>
            <a:r>
              <a:rPr lang="en-US" dirty="0" smtClean="0"/>
              <a:t>Streptomycin-inhibits protein synthesis </a:t>
            </a:r>
          </a:p>
          <a:p>
            <a:pPr lvl="1"/>
            <a:r>
              <a:rPr lang="en-US" dirty="0" smtClean="0"/>
              <a:t>Antivirals, </a:t>
            </a:r>
            <a:r>
              <a:rPr lang="en-US" dirty="0" err="1" smtClean="0"/>
              <a:t>antiretrovirals</a:t>
            </a:r>
            <a:r>
              <a:rPr lang="en-US" dirty="0"/>
              <a:t>-stop virus from getting into cells or </a:t>
            </a:r>
            <a:r>
              <a:rPr lang="en-US" dirty="0" smtClean="0"/>
              <a:t>replicating</a:t>
            </a:r>
          </a:p>
          <a:p>
            <a:r>
              <a:rPr lang="en-US" dirty="0" smtClean="0"/>
              <a:t>Antifungals-various mechanisms</a:t>
            </a:r>
          </a:p>
          <a:p>
            <a:pPr lvl="1"/>
            <a:r>
              <a:rPr lang="en-US" dirty="0" smtClean="0"/>
              <a:t>Fungi are eukaryotic like humans so drugs must target some difference between fungus and humans</a:t>
            </a:r>
          </a:p>
          <a:p>
            <a:pPr lvl="1"/>
            <a:r>
              <a:rPr lang="en-US" dirty="0" smtClean="0"/>
              <a:t>Harder to find good treatments without side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0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Nonspecific Defenses-like fortress walls</a:t>
            </a:r>
          </a:p>
          <a:p>
            <a:r>
              <a:rPr lang="en-US" dirty="0" smtClean="0"/>
              <a:t>First Line of Defense</a:t>
            </a:r>
          </a:p>
          <a:p>
            <a:pPr lvl="1"/>
            <a:r>
              <a:rPr lang="en-US" dirty="0" smtClean="0"/>
              <a:t>Skin-oil and sweat acidic</a:t>
            </a:r>
          </a:p>
          <a:p>
            <a:pPr lvl="1"/>
            <a:r>
              <a:rPr lang="en-US" dirty="0" smtClean="0"/>
              <a:t>Mucous, cilia in mouth and nose</a:t>
            </a:r>
          </a:p>
          <a:p>
            <a:pPr lvl="1"/>
            <a:r>
              <a:rPr lang="en-US" dirty="0" smtClean="0"/>
              <a:t>Acid and digestive enzymes in digestive system</a:t>
            </a:r>
          </a:p>
          <a:p>
            <a:pPr lvl="1"/>
            <a:r>
              <a:rPr lang="en-US" dirty="0" smtClean="0"/>
              <a:t>Tears, saliva, mucous, sweat contain lysozyme (enzyme that breaks down cell walls of bacteria)</a:t>
            </a:r>
          </a:p>
        </p:txBody>
      </p:sp>
    </p:spTree>
    <p:extLst>
      <p:ext uri="{BB962C8B-B14F-4D97-AF65-F5344CB8AC3E}">
        <p14:creationId xmlns:p14="http://schemas.microsoft.com/office/powerpoint/2010/main" val="194150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Nonspecific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Second Line of Defense-Inflammatory response</a:t>
            </a:r>
          </a:p>
          <a:p>
            <a:r>
              <a:rPr lang="en-US" dirty="0" smtClean="0"/>
              <a:t>Response to toxins in tissue, or tissue damage caused by injury and infection</a:t>
            </a:r>
          </a:p>
          <a:p>
            <a:r>
              <a:rPr lang="en-US" dirty="0" smtClean="0"/>
              <a:t>Blood vessels near injury expand and white blood cells leak out</a:t>
            </a:r>
          </a:p>
          <a:p>
            <a:r>
              <a:rPr lang="en-US" dirty="0" smtClean="0"/>
              <a:t>Phagocytes engulf and destroy bacteria</a:t>
            </a:r>
          </a:p>
          <a:p>
            <a:r>
              <a:rPr lang="en-US" dirty="0" smtClean="0"/>
              <a:t>Causes swelling and pain</a:t>
            </a:r>
          </a:p>
          <a:p>
            <a:r>
              <a:rPr lang="en-US" dirty="0" smtClean="0"/>
              <a:t>Some immune cells also release chemicals that cause fever</a:t>
            </a:r>
          </a:p>
          <a:p>
            <a:pPr lvl="1"/>
            <a:r>
              <a:rPr lang="en-US" dirty="0" smtClean="0"/>
              <a:t>Kills pathogens and speeds up enzyme </a:t>
            </a:r>
            <a:r>
              <a:rPr lang="en-US" dirty="0" err="1" smtClean="0"/>
              <a:t>activitythat</a:t>
            </a:r>
            <a:r>
              <a:rPr lang="en-US" dirty="0" smtClean="0"/>
              <a:t> repair damaged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0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Nonspecific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Interferon-proteins that virus-infected cells produce that helps other cells resist infection</a:t>
            </a:r>
          </a:p>
          <a:p>
            <a:r>
              <a:rPr lang="en-US" dirty="0" smtClean="0"/>
              <a:t>Inhibits production of viral proteins and block viral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9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Specific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Defenses-like security </a:t>
            </a:r>
            <a:r>
              <a:rPr lang="en-US" dirty="0" smtClean="0"/>
              <a:t>guards</a:t>
            </a:r>
          </a:p>
          <a:p>
            <a:r>
              <a:rPr lang="en-US" dirty="0" smtClean="0"/>
              <a:t>Immune response triggered by antigen</a:t>
            </a:r>
          </a:p>
          <a:p>
            <a:r>
              <a:rPr lang="en-US" dirty="0" smtClean="0"/>
              <a:t>Humoral and Cell-mediated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99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40-2 Specific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Humoral Immunity-immunity against pathogens in blood and lymph fluids</a:t>
            </a:r>
          </a:p>
          <a:p>
            <a:r>
              <a:rPr lang="en-US" dirty="0" smtClean="0"/>
              <a:t>Functional unit is antibody</a:t>
            </a:r>
          </a:p>
          <a:p>
            <a:r>
              <a:rPr lang="en-US" dirty="0" smtClean="0"/>
              <a:t>Produced by B-lymphocytes</a:t>
            </a:r>
          </a:p>
          <a:p>
            <a:r>
              <a:rPr lang="en-US" dirty="0" smtClean="0"/>
              <a:t>Antibodies are proteins that help destroy pathogens</a:t>
            </a:r>
          </a:p>
          <a:p>
            <a:r>
              <a:rPr lang="en-US" dirty="0" smtClean="0"/>
              <a:t>Antibodies bind viruses and bacteria and clump them together so phagocytes can engulf and destroy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3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upload.wikimedia.org/wikipedia/commons/thumb/f/f6/Antibody_svg.svg/2000px-Antibody_sv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803607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iology.arizona.edu/immunology/tutorials/antibody/graphics/antibod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3505200" cy="345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62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40-2 Specific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Antibody production</a:t>
            </a:r>
          </a:p>
          <a:p>
            <a:r>
              <a:rPr lang="en-US" dirty="0" smtClean="0"/>
              <a:t>In B-lymphocytes genes rearrange to give different amino acid sequences in the variable antigen binding region so they make antibodies that recognize different antigens</a:t>
            </a:r>
          </a:p>
          <a:p>
            <a:r>
              <a:rPr lang="en-US" dirty="0" smtClean="0"/>
              <a:t>When a pathogen invades the body only certain antibodies recognize it</a:t>
            </a:r>
          </a:p>
          <a:p>
            <a:r>
              <a:rPr lang="en-US" dirty="0" smtClean="0"/>
              <a:t>This activates the B-plasma cells that produced those antibodies to divide and make more of those antibodies</a:t>
            </a:r>
          </a:p>
          <a:p>
            <a:r>
              <a:rPr lang="en-US" dirty="0" smtClean="0"/>
              <a:t>Activation of B plasma cells is helped by T-lymphocytes/cells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7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Humoral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classconnection.s3.amazonaws.com/446/flashcards/563446/jpg/b-cell13608158035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89370"/>
            <a:ext cx="5467350" cy="549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590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Cell Mediated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T-cells help B-cells produce antibodies but can also attack antigen bearing cells directly</a:t>
            </a:r>
          </a:p>
          <a:p>
            <a:r>
              <a:rPr lang="en-US" dirty="0" smtClean="0"/>
              <a:t>Killer or cytotoxic T cells can inject proteins into cell membrane of pathogen which causes fluid to leak out then cells die</a:t>
            </a:r>
          </a:p>
          <a:p>
            <a:r>
              <a:rPr lang="en-US" dirty="0" smtClean="0"/>
              <a:t>Cell-mediated immunity</a:t>
            </a:r>
          </a:p>
          <a:p>
            <a:r>
              <a:rPr lang="en-US" dirty="0" smtClean="0"/>
              <a:t>Causes organ rejection; anti-rejection drugs target this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1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Macrophage engulfing a parasite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ologyreference.com/images/biol_03_img03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4876800" cy="520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220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40-2 Cell Mediated 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thumb101.shutterstock.com/display_pic_with_logo/848740/184370633/stock-vector-cell-mediated-immunity-t-lymphocytes-do-not-secrete-antibodies-this-response-incorporates-184370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5791200" cy="525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33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Adaptive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nature.com/ki/journal/v61/n6/images/4492972f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28724"/>
            <a:ext cx="6858000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691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Permanent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B and T cells remain capable of producing antibodies to a pathogen long after first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73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Active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Vaccination-injection of weakened or inactivated form of a pathogen to produce immunity</a:t>
            </a:r>
          </a:p>
          <a:p>
            <a:r>
              <a:rPr lang="en-US" dirty="0" smtClean="0"/>
              <a:t>Active immunity-body of recipient has the ability to mount an immediate immune response against the pathogen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94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40-2 Passive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Antibodies from another animal for a pathogen are injected</a:t>
            </a:r>
          </a:p>
          <a:p>
            <a:r>
              <a:rPr lang="en-US" dirty="0" smtClean="0"/>
              <a:t>Gives short term immunity</a:t>
            </a:r>
          </a:p>
          <a:p>
            <a:r>
              <a:rPr lang="en-US" dirty="0" smtClean="0"/>
              <a:t>Travelers</a:t>
            </a:r>
          </a:p>
          <a:p>
            <a:r>
              <a:rPr lang="en-US" dirty="0" smtClean="0"/>
              <a:t>Maternal immunity through antibodies in milk or through placenta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66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40-3 Immune System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Allergies-overreaction to antigen</a:t>
            </a:r>
          </a:p>
          <a:p>
            <a:r>
              <a:rPr lang="en-US" dirty="0" smtClean="0"/>
              <a:t>Antigens bind to mast cells in nasal passages</a:t>
            </a:r>
          </a:p>
          <a:p>
            <a:r>
              <a:rPr lang="en-US" dirty="0" smtClean="0"/>
              <a:t>Activated mast cells produce histamines</a:t>
            </a:r>
          </a:p>
          <a:p>
            <a:r>
              <a:rPr lang="en-US" dirty="0" smtClean="0"/>
              <a:t>Histamines increase blood and fluid flow to area</a:t>
            </a:r>
          </a:p>
          <a:p>
            <a:r>
              <a:rPr lang="en-US" dirty="0" smtClean="0"/>
              <a:t>Antihistamines counteract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16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40-3 Immune System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Asthma is caused by allergic reaction</a:t>
            </a:r>
          </a:p>
          <a:p>
            <a:r>
              <a:rPr lang="en-US" dirty="0" smtClean="0"/>
              <a:t>Smooth muscle in airways contract and narrow airways</a:t>
            </a:r>
          </a:p>
          <a:p>
            <a:r>
              <a:rPr lang="en-US" dirty="0" smtClean="0"/>
              <a:t>Caused by specific antigens</a:t>
            </a:r>
          </a:p>
          <a:p>
            <a:r>
              <a:rPr lang="en-US" dirty="0" smtClean="0"/>
              <a:t>Drugs relax smooth muscle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59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40-3 Immune System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Autoimmune Disease</a:t>
            </a:r>
          </a:p>
          <a:p>
            <a:r>
              <a:rPr lang="en-US" dirty="0" smtClean="0"/>
              <a:t>Immune system attacks the body’s own cells</a:t>
            </a:r>
          </a:p>
          <a:p>
            <a:r>
              <a:rPr lang="en-US" dirty="0" smtClean="0"/>
              <a:t>Strep throat can lead to autoimmune attack on cardiac muscle cells</a:t>
            </a:r>
          </a:p>
          <a:p>
            <a:r>
              <a:rPr lang="en-US" dirty="0" smtClean="0"/>
              <a:t>Diabetes, arthritis, multiple sclerosis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3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40-3 Immune System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AIDS</a:t>
            </a:r>
          </a:p>
          <a:p>
            <a:r>
              <a:rPr lang="en-US" dirty="0" smtClean="0"/>
              <a:t>Acquired immune deficiency syndrome</a:t>
            </a:r>
          </a:p>
          <a:p>
            <a:r>
              <a:rPr lang="en-US" dirty="0" smtClean="0"/>
              <a:t>Caused by HIV (human immunodeficiency virus, a retrovirus) that attaches to T-cells and prevents them from activating B cells and fighting infections, eventually kills them</a:t>
            </a:r>
          </a:p>
          <a:p>
            <a:r>
              <a:rPr lang="en-US" dirty="0" smtClean="0"/>
              <a:t>Susceptible to infections by fungal and protozoan infections, cancer</a:t>
            </a:r>
          </a:p>
          <a:p>
            <a:r>
              <a:rPr lang="en-US" dirty="0" smtClean="0"/>
              <a:t>Drugs prevent DNA from being made from the virus genetic material, RNA</a:t>
            </a:r>
          </a:p>
          <a:p>
            <a:r>
              <a:rPr lang="en-US" dirty="0" smtClean="0"/>
              <a:t>Reverse transcription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39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40-4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some molecular event that regulates cell growth goes wrong in the cell</a:t>
            </a:r>
          </a:p>
          <a:p>
            <a:r>
              <a:rPr lang="en-US" dirty="0" smtClean="0"/>
              <a:t>Growing mass of cell is tumor</a:t>
            </a:r>
          </a:p>
          <a:p>
            <a:r>
              <a:rPr lang="en-US" dirty="0" smtClean="0"/>
              <a:t>Spread of tumors beyond original tumor is metastasis</a:t>
            </a:r>
          </a:p>
          <a:p>
            <a:r>
              <a:rPr lang="en-US" dirty="0" smtClean="0"/>
              <a:t>Changes in intercellular or intracellular signaling, transcription, post translational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6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Disease-any change, besides injury, that interferes with normal body functions</a:t>
            </a:r>
          </a:p>
          <a:p>
            <a:r>
              <a:rPr lang="en-US" dirty="0" smtClean="0"/>
              <a:t>Caused by inheritance, environmental factors or infectious agents (pathogens-bacteria, viruses, fungi, parasites)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07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40-4 Causes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Viruses-viruses can have genes that affect mitosis of host cells</a:t>
            </a:r>
          </a:p>
          <a:p>
            <a:r>
              <a:rPr lang="en-US" dirty="0" smtClean="0"/>
              <a:t>Radiation-can mutate or break DNA</a:t>
            </a:r>
          </a:p>
          <a:p>
            <a:r>
              <a:rPr lang="en-US" dirty="0" smtClean="0"/>
              <a:t>Chemicals-same as radiation</a:t>
            </a:r>
          </a:p>
          <a:p>
            <a:r>
              <a:rPr lang="en-US" dirty="0" smtClean="0"/>
              <a:t>Mutations-changes genetic code, and therefore protein sequences, which affect normal functions of those 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66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40-4 Fighting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checks</a:t>
            </a:r>
          </a:p>
          <a:p>
            <a:r>
              <a:rPr lang="en-US" dirty="0" smtClean="0"/>
              <a:t>Treatments</a:t>
            </a:r>
          </a:p>
          <a:p>
            <a:r>
              <a:rPr lang="en-US" dirty="0" smtClean="0"/>
              <a:t>Surgery-for localized tumors</a:t>
            </a:r>
          </a:p>
          <a:p>
            <a:r>
              <a:rPr lang="en-US" dirty="0" smtClean="0"/>
              <a:t>Radiation-for localized tumors</a:t>
            </a:r>
          </a:p>
          <a:p>
            <a:r>
              <a:rPr lang="en-US" dirty="0" smtClean="0"/>
              <a:t>Chemotherapy- for localized and metastasized cancer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81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40-4 Fighting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affect dividing cells</a:t>
            </a:r>
          </a:p>
          <a:p>
            <a:r>
              <a:rPr lang="en-US" dirty="0"/>
              <a:t>Cancer cells divide more so are more susceptible to chemotherapy</a:t>
            </a:r>
          </a:p>
          <a:p>
            <a:r>
              <a:rPr lang="en-US" dirty="0"/>
              <a:t>All dividing cells are affected therefore side effects</a:t>
            </a:r>
          </a:p>
          <a:p>
            <a:r>
              <a:rPr lang="en-US" dirty="0"/>
              <a:t>Now analyzing cancer tissue for markers that indicate specific gene or protein changes and making drugs specific for these cancers so less side effects and more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1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Germ Theory </a:t>
            </a:r>
            <a:r>
              <a:rPr lang="en-US" smtClean="0"/>
              <a:t>of Disease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Pasteur and Robert Koch</a:t>
            </a:r>
          </a:p>
          <a:p>
            <a:r>
              <a:rPr lang="en-US" dirty="0" smtClean="0"/>
              <a:t>Infectious diseases are caused by microorganisms (germs)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3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Koch’s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Pathogen should be found in sick organism and not in a healthy one</a:t>
            </a:r>
          </a:p>
          <a:p>
            <a:r>
              <a:rPr lang="en-US" dirty="0" smtClean="0"/>
              <a:t>2. The pathogen should be isolated and grown in pure culture</a:t>
            </a:r>
          </a:p>
          <a:p>
            <a:r>
              <a:rPr lang="en-US" dirty="0" smtClean="0"/>
              <a:t>3. When pure pathogen is placed in a new host it gets the same disease as the original host</a:t>
            </a:r>
          </a:p>
          <a:p>
            <a:r>
              <a:rPr lang="en-US" dirty="0" smtClean="0"/>
              <a:t>4. The injected pathogen should be </a:t>
            </a:r>
            <a:r>
              <a:rPr lang="en-US" dirty="0" err="1" smtClean="0"/>
              <a:t>reisolated</a:t>
            </a:r>
            <a:r>
              <a:rPr lang="en-US" dirty="0" smtClean="0"/>
              <a:t> and should be identical to the original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Agents of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are good hosts for many microorganisms-water, good temp, nutrients</a:t>
            </a:r>
          </a:p>
          <a:p>
            <a:r>
              <a:rPr lang="en-US" dirty="0" smtClean="0"/>
              <a:t>Most are harmless</a:t>
            </a:r>
          </a:p>
          <a:p>
            <a:r>
              <a:rPr lang="en-US" dirty="0" smtClean="0"/>
              <a:t>Pathogens cause disease</a:t>
            </a:r>
          </a:p>
          <a:p>
            <a:r>
              <a:rPr lang="en-US" dirty="0" smtClean="0"/>
              <a:t>Produce toxins that disrupt cell function, live in and feed off of infected organism, remove nutrients from digestive system, use host cells to replicate itself</a:t>
            </a:r>
          </a:p>
          <a:p>
            <a:r>
              <a:rPr lang="en-US" dirty="0" smtClean="0"/>
              <a:t>Fig 40-3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2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Pathogens and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freelearningchannel.com/l/Content/Materials/Sciences/Biology/textbooks/CK12_Biology/html/24/ck12_1_files/2013040210230741875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4999"/>
            <a:ext cx="7086600" cy="430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24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How Diseases Are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to person through coughing, sneezing, physical contact</a:t>
            </a:r>
          </a:p>
          <a:p>
            <a:r>
              <a:rPr lang="en-US" dirty="0" smtClean="0"/>
              <a:t>Contaminated food and water</a:t>
            </a:r>
          </a:p>
          <a:p>
            <a:r>
              <a:rPr lang="en-US" dirty="0" smtClean="0"/>
              <a:t>Infected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0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40-1 How Diseases Are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Vectors-when animals spread a disease from person to person</a:t>
            </a:r>
          </a:p>
          <a:p>
            <a:r>
              <a:rPr lang="en-US" dirty="0" smtClean="0"/>
              <a:t>Tick, human, mosquito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7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961</Words>
  <Application>Microsoft Office PowerPoint</Application>
  <PresentationFormat>On-screen Show (4:3)</PresentationFormat>
  <Paragraphs>134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The Immune System</vt:lpstr>
      <vt:lpstr>Macrophage engulfing a parasite</vt:lpstr>
      <vt:lpstr>40-1</vt:lpstr>
      <vt:lpstr>40-1 Germ Theory of Disease</vt:lpstr>
      <vt:lpstr>40-1 Koch’s Postulates</vt:lpstr>
      <vt:lpstr>40-1 Agents of Disease</vt:lpstr>
      <vt:lpstr>40-1 Pathogens and Disease</vt:lpstr>
      <vt:lpstr>40-1 How Diseases Are Spread</vt:lpstr>
      <vt:lpstr>40-1 How Diseases Are Spread</vt:lpstr>
      <vt:lpstr>40-1 Fighting Diseases</vt:lpstr>
      <vt:lpstr>40-2 The Immune System</vt:lpstr>
      <vt:lpstr>40-2 Nonspecific Defenses</vt:lpstr>
      <vt:lpstr>40-2 Nonspecific Defenses</vt:lpstr>
      <vt:lpstr>40-2 Specific Defenses</vt:lpstr>
      <vt:lpstr>40-2 Specific Defenses</vt:lpstr>
      <vt:lpstr>40-2 Antibodies</vt:lpstr>
      <vt:lpstr>40-2 Specific Defenses</vt:lpstr>
      <vt:lpstr>40-2 Humoral Immunity</vt:lpstr>
      <vt:lpstr>40-2 Cell Mediated Immunity</vt:lpstr>
      <vt:lpstr>40-2 Cell Mediated Immunity</vt:lpstr>
      <vt:lpstr>40-2 Adaptive Immunity</vt:lpstr>
      <vt:lpstr>40-2 Permanent Immunity</vt:lpstr>
      <vt:lpstr>40-2 Active Immunity</vt:lpstr>
      <vt:lpstr>40-2 Passive Immunity</vt:lpstr>
      <vt:lpstr>40-3 Immune System Disorders</vt:lpstr>
      <vt:lpstr>40-3 Immune System Disorders</vt:lpstr>
      <vt:lpstr>40-3 Immune System Disorders</vt:lpstr>
      <vt:lpstr>40-3 Immune System Disorders</vt:lpstr>
      <vt:lpstr>40-4 Cancer</vt:lpstr>
      <vt:lpstr>40-4 Causes of Cancer</vt:lpstr>
      <vt:lpstr>40-4 Fighting Cancer</vt:lpstr>
      <vt:lpstr>40-4 Fighting Cancer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MICHELLE LAFEVRE-BERNT</dc:creator>
  <cp:lastModifiedBy>MICHELLE LAFEVRE-BERNT</cp:lastModifiedBy>
  <cp:revision>40</cp:revision>
  <dcterms:created xsi:type="dcterms:W3CDTF">2015-02-06T19:02:14Z</dcterms:created>
  <dcterms:modified xsi:type="dcterms:W3CDTF">2015-02-19T19:09:06Z</dcterms:modified>
</cp:coreProperties>
</file>