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8C1936-CE60-4C1D-9FAC-8BE0D4A71DF3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1DA40F-3336-416E-8E6A-F068134DA5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sMNyGbKxq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covery.com/tv-shows/other-shows/videos/assignment-discovery-shorts-06-07-07-08-cellular-respiration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BL0OC3IavI" TargetMode="External"/><Relationship Id="rId2" Type="http://schemas.openxmlformats.org/officeDocument/2006/relationships/hyperlink" Target="https://www.youtube.com/watch?v=K_JFBxRBe9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8c5JcnFaJ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Cellular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99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/>
              <a:t>9.2 Krebs </a:t>
            </a:r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990600"/>
            <a:ext cx="7772400" cy="4572000"/>
          </a:xfrm>
        </p:spPr>
        <p:txBody>
          <a:bodyPr/>
          <a:lstStyle/>
          <a:p>
            <a:r>
              <a:rPr lang="en-US" dirty="0" smtClean="0"/>
              <a:t>Pyruvic acid is converted to CO</a:t>
            </a:r>
            <a:r>
              <a:rPr lang="en-US" baseline="-25000" dirty="0" smtClean="0"/>
              <a:t>2 </a:t>
            </a:r>
            <a:r>
              <a:rPr lang="en-US" dirty="0" smtClean="0"/>
              <a:t>in the mitochondria; every step is catalyzed by enzymes that require cofactors which are our “vitamins”</a:t>
            </a:r>
          </a:p>
          <a:p>
            <a:endParaRPr lang="en-US" dirty="0"/>
          </a:p>
        </p:txBody>
      </p:sp>
      <p:pic>
        <p:nvPicPr>
          <p:cNvPr id="5122" name="Picture 2" descr="http://apps.cmsfq.edu.ec/biologyexploringlife/units/unit8/..%2F../text/chapter7/07images/07-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94415"/>
            <a:ext cx="7772400" cy="464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04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9.2 Krebs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www.youtube.com/watch?v=jsMNyGbKxqk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71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6200"/>
            <a:ext cx="7772400" cy="1143000"/>
          </a:xfrm>
        </p:spPr>
        <p:txBody>
          <a:bodyPr/>
          <a:lstStyle/>
          <a:p>
            <a:r>
              <a:rPr lang="en-US" dirty="0"/>
              <a:t>9.2 </a:t>
            </a:r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96962"/>
            <a:ext cx="7772400" cy="4572000"/>
          </a:xfrm>
        </p:spPr>
        <p:txBody>
          <a:bodyPr/>
          <a:lstStyle/>
          <a:p>
            <a:r>
              <a:rPr lang="en-US" dirty="0" smtClean="0"/>
              <a:t>After Krebs cycle the high energy e</a:t>
            </a:r>
            <a:r>
              <a:rPr lang="en-US" baseline="30000" dirty="0" smtClean="0"/>
              <a:t>-</a:t>
            </a:r>
            <a:r>
              <a:rPr lang="en-US" dirty="0" smtClean="0"/>
              <a:t> in NADH and FADH are passed to other molecules in the electron transport chain (ETC) and used to convert ADP to ATP</a:t>
            </a:r>
            <a:endParaRPr lang="en-US" dirty="0"/>
          </a:p>
        </p:txBody>
      </p:sp>
      <p:pic>
        <p:nvPicPr>
          <p:cNvPr id="6146" name="Picture 2" descr="http://wps.prenhall.com/wps/media/objects/2478/2537811/Media-Portfolio/chapter_21/text_images/FG21_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38400"/>
            <a:ext cx="5829300" cy="437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464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Total ATP Produced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iws.collin.edu/biopage/faculty/mcculloch/1406/outlines/chapter%209/9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294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08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Cellular Respiration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www.discovery.com/tv-shows/other-shows/videos/assignment-discovery-shorts-06-07-07-08-cellular-respiration.htm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40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Energy and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exercise, the energy stored in ATP, blood glucose and lactic acid is used very quickly. After that you use glycogen, a storage form of energy in the liver</a:t>
            </a:r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www.youtube.com/watch?v=K_JFBxRBe9Q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www.youtube.com/watch?v=oBL0OC3IavI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9.2 How Cells Obtain Energy-An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www.youtube.com/watch?v=i8c5JcnFaJ0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8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9.2 Comparing Cellular Respiration and Photosynthesis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89396976"/>
              </p:ext>
            </p:extLst>
          </p:nvPr>
        </p:nvGraphicFramePr>
        <p:xfrm>
          <a:off x="914400" y="1447800"/>
          <a:ext cx="77724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Photosynthesis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Cellular Respiration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</a:p>
                    <a:p>
                      <a:r>
                        <a:rPr lang="en-US" dirty="0" smtClean="0"/>
                        <a:t>Location</a:t>
                      </a:r>
                    </a:p>
                    <a:p>
                      <a:r>
                        <a:rPr lang="en-US" dirty="0" smtClean="0"/>
                        <a:t>Reactants</a:t>
                      </a:r>
                    </a:p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storage</a:t>
                      </a:r>
                    </a:p>
                    <a:p>
                      <a:r>
                        <a:rPr lang="en-US" dirty="0" smtClean="0"/>
                        <a:t>Chloroplasts</a:t>
                      </a:r>
                    </a:p>
                    <a:p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&amp;H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&amp;O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Release</a:t>
                      </a:r>
                    </a:p>
                    <a:p>
                      <a:r>
                        <a:rPr lang="en-US" dirty="0" smtClean="0"/>
                        <a:t>Mitochondria</a:t>
                      </a:r>
                    </a:p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&amp;O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&amp;H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</a:p>
                    <a:p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Equation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&amp;H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entury Gothic"/>
                        </a:rPr>
                        <a:t>→</a:t>
                      </a: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&amp;O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6</a:t>
                      </a:r>
                      <a:r>
                        <a:rPr lang="en-US" dirty="0" smtClean="0"/>
                        <a:t>&amp;O</a:t>
                      </a:r>
                      <a:r>
                        <a:rPr lang="en-US" baseline="-25000" dirty="0" smtClean="0"/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>
                          <a:sym typeface="Symbol"/>
                        </a:rPr>
                        <a:t></a:t>
                      </a:r>
                      <a:r>
                        <a:rPr lang="en-US" smtClean="0"/>
                        <a:t>CO</a:t>
                      </a:r>
                      <a:r>
                        <a:rPr lang="en-US" baseline="-25000" smtClean="0"/>
                        <a:t>2</a:t>
                      </a:r>
                      <a:r>
                        <a:rPr lang="en-US" smtClean="0"/>
                        <a:t>&amp;H</a:t>
                      </a:r>
                      <a:r>
                        <a:rPr lang="en-US" baseline="-25000" smtClean="0"/>
                        <a:t>2</a:t>
                      </a:r>
                      <a:r>
                        <a:rPr lang="en-US" smtClean="0"/>
                        <a:t>O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http://education-portal.com/cimages/multimages/16/cellular-respiration-proc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495800"/>
            <a:ext cx="3765174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44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9.1 Chemical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g sugar stores 3811 calories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cal</a:t>
            </a:r>
            <a:r>
              <a:rPr lang="en-US" dirty="0" smtClean="0"/>
              <a:t> is the amount of heat required to raise 1 gram of H</a:t>
            </a:r>
            <a:r>
              <a:rPr lang="en-US" baseline="-25000" dirty="0" smtClean="0"/>
              <a:t>2</a:t>
            </a:r>
            <a:r>
              <a:rPr lang="en-US" dirty="0" smtClean="0"/>
              <a:t>O 1 degree </a:t>
            </a:r>
            <a:r>
              <a:rPr lang="en-US" dirty="0" err="1" smtClean="0"/>
              <a:t>celsius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1Cal=1000 </a:t>
            </a:r>
            <a:r>
              <a:rPr lang="en-US" dirty="0" err="1" smtClean="0"/>
              <a:t>cal</a:t>
            </a:r>
            <a:r>
              <a:rPr lang="en-US" dirty="0" smtClean="0"/>
              <a:t> or 1 kcal</a:t>
            </a:r>
          </a:p>
          <a:p>
            <a:r>
              <a:rPr lang="en-US" dirty="0" smtClean="0"/>
              <a:t>Energy is released from glucose in 3 stages-glycolysis, Krebs cycle and Electron Transport Chain (ETC). Each stage releases some ATP</a:t>
            </a:r>
          </a:p>
          <a:p>
            <a:r>
              <a:rPr lang="en-US" dirty="0" smtClean="0"/>
              <a:t>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+ 6O</a:t>
            </a:r>
            <a:r>
              <a:rPr lang="en-US" baseline="-25000" dirty="0" smtClean="0"/>
              <a:t>2</a:t>
            </a:r>
            <a:r>
              <a:rPr lang="en-US" dirty="0" smtClean="0">
                <a:sym typeface="Symbol"/>
              </a:rPr>
              <a:t>6CO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+ 6H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6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9.1 Chemical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phschool.com/science/biology_place/biocoach/images/cellresp/Overvie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508872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41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9.1 Chemical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Glycolysis</a:t>
            </a:r>
          </a:p>
          <a:p>
            <a:r>
              <a:rPr lang="en-US" dirty="0" smtClean="0"/>
              <a:t>1 glucose makes 2 pyruvates</a:t>
            </a:r>
          </a:p>
          <a:p>
            <a:endParaRPr lang="en-US" dirty="0"/>
          </a:p>
        </p:txBody>
      </p:sp>
      <p:pic>
        <p:nvPicPr>
          <p:cNvPr id="2050" name="Picture 2" descr="http://classconnection.s3.amazonaws.com/107/flashcards/312107/jpg/glycolysis13072251061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6858000" cy="370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6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9.1 Chemical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oxygen is not available, after glycolysis, instead of the Krebs cycle occurring, another pathway occurs</a:t>
            </a:r>
          </a:p>
          <a:p>
            <a:r>
              <a:rPr lang="en-US" dirty="0" smtClean="0"/>
              <a:t>Glycolysis and this alternative pathway together are called fermentation</a:t>
            </a:r>
          </a:p>
          <a:p>
            <a:r>
              <a:rPr lang="en-US" dirty="0" smtClean="0"/>
              <a:t>2 types of fermentation-alcoholic and lactic acid fermentation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09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9.1 Chemical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Alcoholic fermentation</a:t>
            </a:r>
          </a:p>
          <a:p>
            <a:r>
              <a:rPr lang="en-US" dirty="0" smtClean="0"/>
              <a:t>Pyruvic acid + </a:t>
            </a:r>
            <a:r>
              <a:rPr lang="en-US" dirty="0" err="1" smtClean="0"/>
              <a:t>NADH</a:t>
            </a:r>
            <a:r>
              <a:rPr lang="en-US" dirty="0" err="1" smtClean="0">
                <a:sym typeface="Symbol"/>
              </a:rPr>
              <a:t>alcohol</a:t>
            </a:r>
            <a:r>
              <a:rPr lang="en-US" dirty="0" smtClean="0">
                <a:sym typeface="Symbol"/>
              </a:rPr>
              <a:t> + CO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+NAD</a:t>
            </a:r>
            <a:r>
              <a:rPr lang="en-US" baseline="30000" dirty="0" smtClean="0">
                <a:sym typeface="Symbol"/>
              </a:rPr>
              <a:t>+</a:t>
            </a:r>
          </a:p>
          <a:p>
            <a:r>
              <a:rPr lang="en-US" dirty="0" smtClean="0">
                <a:sym typeface="Symbol"/>
              </a:rPr>
              <a:t>Also causes bread to rise</a:t>
            </a:r>
          </a:p>
          <a:p>
            <a:r>
              <a:rPr lang="en-US" dirty="0" smtClean="0">
                <a:sym typeface="Symbol"/>
              </a:rPr>
              <a:t>Lactic acid fermentation</a:t>
            </a:r>
          </a:p>
          <a:p>
            <a:r>
              <a:rPr lang="en-US" dirty="0"/>
              <a:t>Pyruvic acid + </a:t>
            </a:r>
            <a:r>
              <a:rPr lang="en-US" dirty="0" err="1"/>
              <a:t>NADH</a:t>
            </a:r>
            <a:r>
              <a:rPr lang="en-US" dirty="0" err="1" smtClean="0">
                <a:sym typeface="Symbol"/>
              </a:rPr>
              <a:t>lactic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acid+NAD</a:t>
            </a:r>
            <a:r>
              <a:rPr lang="en-US" baseline="30000" dirty="0">
                <a:sym typeface="Symbol"/>
              </a:rPr>
              <a:t>+</a:t>
            </a:r>
          </a:p>
          <a:p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7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9.1 Chemical </a:t>
            </a:r>
            <a:r>
              <a:rPr lang="en-US" dirty="0" smtClean="0"/>
              <a:t>Pathways-Alcoholic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academic.pgcc.edu/~kroberts/Lecture/Chapter%205/05-23_ProductsOfFerment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743700" cy="50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65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9.1 Chemical </a:t>
            </a:r>
            <a:r>
              <a:rPr lang="en-US" dirty="0" smtClean="0"/>
              <a:t>Pathways-Lactic Acid Fermentation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://physicalrules.com/wp-content/uploads/2014/01/Glycogen-deple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4524375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graphics8.nytimes.com/images/2006/05/15/science/16run.1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20" y="3657600"/>
            <a:ext cx="1609778" cy="306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moodle2.rockyview.ab.ca/pluginfile.php/64165/mod_book/chapter/25487/biology_20/images/m6/011_muscle_ch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764" y="2209800"/>
            <a:ext cx="3657600" cy="408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971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9.2 Krebs Cycle and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 err="1" smtClean="0"/>
              <a:t>gycolysis</a:t>
            </a:r>
            <a:r>
              <a:rPr lang="en-US" dirty="0" smtClean="0"/>
              <a:t>, 90% of the energy stored in glucose is still available</a:t>
            </a:r>
          </a:p>
          <a:p>
            <a:r>
              <a:rPr lang="en-US" dirty="0" smtClean="0"/>
              <a:t>Cellular respiration is the process of releasing all the energy from glucose</a:t>
            </a:r>
          </a:p>
          <a:p>
            <a:r>
              <a:rPr lang="en-US" dirty="0" smtClean="0"/>
              <a:t>Requires oxygen</a:t>
            </a:r>
          </a:p>
          <a:p>
            <a:r>
              <a:rPr lang="en-US" dirty="0" smtClean="0"/>
              <a:t>Respiration and cellular respiration are connected in that we need to breathe (respire) so that are cells can do cellular respiration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74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129</TotalTime>
  <Words>372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Cellular Respiration</vt:lpstr>
      <vt:lpstr>9.1 Chemical Pathways</vt:lpstr>
      <vt:lpstr>9.1 Chemical Pathways</vt:lpstr>
      <vt:lpstr>9.1 Chemical Pathways</vt:lpstr>
      <vt:lpstr>9.1 Chemical Pathways</vt:lpstr>
      <vt:lpstr>9.1 Chemical Pathways</vt:lpstr>
      <vt:lpstr>9.1 Chemical Pathways-Alcoholic Fermentation</vt:lpstr>
      <vt:lpstr>9.1 Chemical Pathways-Lactic Acid Fermentation</vt:lpstr>
      <vt:lpstr>9.2 Krebs Cycle and ETC</vt:lpstr>
      <vt:lpstr>9.2 Krebs Cycle</vt:lpstr>
      <vt:lpstr>9.2 Krebs Cycle</vt:lpstr>
      <vt:lpstr>9.2 ETC</vt:lpstr>
      <vt:lpstr>9.2 Total ATP Produced</vt:lpstr>
      <vt:lpstr>9.2 Cellular Respiration review</vt:lpstr>
      <vt:lpstr>9.2 Energy and Exercise</vt:lpstr>
      <vt:lpstr>9.2 How Cells Obtain Energy-An overview</vt:lpstr>
      <vt:lpstr>9.2 Comparing Cellular Respiration and Photosynthesis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Cellular Respiration</dc:title>
  <dc:creator>MICHELLE LAFEVRE-BERNT</dc:creator>
  <cp:lastModifiedBy>MICHELLE LAFEVRE-BERNT</cp:lastModifiedBy>
  <cp:revision>23</cp:revision>
  <dcterms:created xsi:type="dcterms:W3CDTF">2014-09-13T23:07:28Z</dcterms:created>
  <dcterms:modified xsi:type="dcterms:W3CDTF">2014-09-14T01:17:02Z</dcterms:modified>
</cp:coreProperties>
</file>