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8D474E-2616-45FE-A82F-FA10EDC20F11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5A6078-39B5-4004-8A85-BF20C9F9CD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Clocks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90800" y="2977356"/>
            <a:ext cx="39624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Kingdoms and Domains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Six Kingdoms (old)-</a:t>
            </a:r>
            <a:r>
              <a:rPr lang="en-US" dirty="0" err="1" smtClean="0"/>
              <a:t>Eubacteria</a:t>
            </a:r>
            <a:r>
              <a:rPr lang="en-US" dirty="0" smtClean="0"/>
              <a:t>, </a:t>
            </a:r>
            <a:r>
              <a:rPr lang="en-US" dirty="0" err="1" smtClean="0"/>
              <a:t>Archaebacteria</a:t>
            </a:r>
            <a:r>
              <a:rPr lang="en-US" dirty="0" smtClean="0"/>
              <a:t>, </a:t>
            </a:r>
            <a:r>
              <a:rPr lang="en-US" dirty="0" err="1" smtClean="0"/>
              <a:t>Protista</a:t>
            </a:r>
            <a:r>
              <a:rPr lang="en-US" dirty="0" smtClean="0"/>
              <a:t>, Fungi, </a:t>
            </a:r>
            <a:r>
              <a:rPr lang="en-US" dirty="0" err="1" smtClean="0"/>
              <a:t>Plantae</a:t>
            </a:r>
            <a:r>
              <a:rPr lang="en-US" dirty="0" smtClean="0"/>
              <a:t>, </a:t>
            </a:r>
            <a:r>
              <a:rPr lang="en-US" dirty="0" err="1" smtClean="0"/>
              <a:t>Animalia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Three Domain System (new)</a:t>
            </a:r>
          </a:p>
          <a:p>
            <a:r>
              <a:rPr lang="en-US" dirty="0" smtClean="0"/>
              <a:t>Bacteria (</a:t>
            </a:r>
            <a:r>
              <a:rPr lang="en-US" dirty="0" err="1" smtClean="0"/>
              <a:t>Eubacteria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Archaea</a:t>
            </a:r>
            <a:r>
              <a:rPr lang="en-US" dirty="0" smtClean="0"/>
              <a:t> (</a:t>
            </a:r>
            <a:r>
              <a:rPr lang="en-US" dirty="0" err="1" smtClean="0"/>
              <a:t>Archaebacteria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Eukarya</a:t>
            </a:r>
            <a:r>
              <a:rPr lang="en-US" dirty="0" smtClean="0"/>
              <a:t> (Plants, Animals, Fungi, </a:t>
            </a:r>
            <a:r>
              <a:rPr lang="en-US" dirty="0" err="1" smtClean="0"/>
              <a:t>Protists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See Figure 18-12 p. 459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Domain System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812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Eubacteria</a:t>
            </a:r>
            <a:r>
              <a:rPr lang="en-US" dirty="0" smtClean="0"/>
              <a:t>-cell walls contain </a:t>
            </a:r>
            <a:r>
              <a:rPr lang="en-US" dirty="0" err="1" smtClean="0"/>
              <a:t>peptidoglycan</a:t>
            </a:r>
            <a:endParaRPr lang="en-US" dirty="0" smtClean="0"/>
          </a:p>
          <a:p>
            <a:r>
              <a:rPr lang="en-US" dirty="0" err="1" smtClean="0"/>
              <a:t>Archaea</a:t>
            </a:r>
            <a:r>
              <a:rPr lang="en-US" dirty="0" smtClean="0"/>
              <a:t>-cell walls lack </a:t>
            </a:r>
            <a:r>
              <a:rPr lang="en-US" dirty="0" err="1" smtClean="0"/>
              <a:t>peptidoglycan</a:t>
            </a:r>
            <a:r>
              <a:rPr lang="en-US" dirty="0" smtClean="0"/>
              <a:t>; live in extreme environments (volcanic hot springs, brine pools)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 of all organisms that have a nucleus</a:t>
            </a:r>
          </a:p>
          <a:p>
            <a:r>
              <a:rPr lang="en-US" dirty="0" err="1" smtClean="0"/>
              <a:t>Protista</a:t>
            </a:r>
            <a:r>
              <a:rPr lang="en-US" dirty="0" smtClean="0"/>
              <a:t>-includes anything that cannot be classified as a plant, animal or fungus</a:t>
            </a:r>
          </a:p>
          <a:p>
            <a:r>
              <a:rPr lang="en-US" dirty="0" smtClean="0"/>
              <a:t>Lot of diversity-auto- or heterotrophs, most unicellular but some </a:t>
            </a:r>
            <a:r>
              <a:rPr lang="en-US" dirty="0" err="1" smtClean="0"/>
              <a:t>multicellular</a:t>
            </a:r>
            <a:r>
              <a:rPr lang="en-US" dirty="0" smtClean="0"/>
              <a:t> (some algae)</a:t>
            </a:r>
          </a:p>
          <a:p>
            <a:r>
              <a:rPr lang="en-US" dirty="0" smtClean="0"/>
              <a:t>Fungi-heterotrophs, </a:t>
            </a:r>
            <a:r>
              <a:rPr lang="en-US" dirty="0" err="1" smtClean="0"/>
              <a:t>multicellular</a:t>
            </a:r>
            <a:r>
              <a:rPr lang="en-US" dirty="0" smtClean="0"/>
              <a:t> (mushrooms) or unicellular (yeast)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Eukarya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Plantae</a:t>
            </a:r>
            <a:r>
              <a:rPr lang="en-US" dirty="0" smtClean="0"/>
              <a:t>- </a:t>
            </a:r>
            <a:r>
              <a:rPr lang="en-US" dirty="0" err="1" smtClean="0"/>
              <a:t>muticellular</a:t>
            </a:r>
            <a:r>
              <a:rPr lang="en-US" dirty="0" smtClean="0"/>
              <a:t>, </a:t>
            </a:r>
            <a:r>
              <a:rPr lang="en-US" dirty="0" err="1" smtClean="0"/>
              <a:t>autotrophs</a:t>
            </a:r>
            <a:r>
              <a:rPr lang="en-US" dirty="0" smtClean="0"/>
              <a:t>, non-motile</a:t>
            </a:r>
          </a:p>
          <a:p>
            <a:r>
              <a:rPr lang="en-US" dirty="0" err="1" smtClean="0"/>
              <a:t>Animalia</a:t>
            </a:r>
            <a:r>
              <a:rPr lang="en-US" dirty="0" smtClean="0"/>
              <a:t>- </a:t>
            </a:r>
            <a:r>
              <a:rPr lang="en-US" dirty="0" err="1" smtClean="0"/>
              <a:t>muticellular</a:t>
            </a:r>
            <a:r>
              <a:rPr lang="en-US" dirty="0" smtClean="0"/>
              <a:t>, heterotrophic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Classify?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name organisms and group them in a logical manner</a:t>
            </a:r>
          </a:p>
          <a:p>
            <a:r>
              <a:rPr lang="en-US" dirty="0" smtClean="0"/>
              <a:t>Taxonomy-a universal system to name each organism</a:t>
            </a:r>
          </a:p>
          <a:p>
            <a:r>
              <a:rPr lang="en-US" dirty="0" smtClean="0"/>
              <a:t>Binomial Nomenclature-Developed by Linnaeus; each species has a two-parted name</a:t>
            </a:r>
          </a:p>
          <a:p>
            <a:pPr lvl="1"/>
            <a:r>
              <a:rPr lang="en-US" dirty="0" smtClean="0"/>
              <a:t>First word is capitalized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word is not</a:t>
            </a:r>
          </a:p>
          <a:p>
            <a:pPr lvl="1"/>
            <a:r>
              <a:rPr lang="en-US" dirty="0" smtClean="0"/>
              <a:t>Both are italicized</a:t>
            </a:r>
          </a:p>
          <a:p>
            <a:pPr lvl="1"/>
            <a:r>
              <a:rPr lang="en-US" dirty="0" smtClean="0"/>
              <a:t>Ex. </a:t>
            </a:r>
            <a:r>
              <a:rPr lang="en-US" i="1" dirty="0" smtClean="0"/>
              <a:t>Homo </a:t>
            </a:r>
            <a:r>
              <a:rPr lang="en-US" i="1" dirty="0" err="1" smtClean="0"/>
              <a:t>sapien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Linnaeus’s System of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largest to smallest, most inclusive to least</a:t>
            </a:r>
          </a:p>
          <a:p>
            <a:r>
              <a:rPr lang="en-US" dirty="0" smtClean="0"/>
              <a:t>Kingdom</a:t>
            </a:r>
          </a:p>
          <a:p>
            <a:r>
              <a:rPr lang="en-US" dirty="0" smtClean="0"/>
              <a:t>Phylum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Genus</a:t>
            </a:r>
          </a:p>
          <a:p>
            <a:r>
              <a:rPr lang="en-US" dirty="0" smtClean="0"/>
              <a:t>Species </a:t>
            </a:r>
          </a:p>
          <a:p>
            <a:r>
              <a:rPr lang="en-US" dirty="0" smtClean="0"/>
              <a:t>Kings play chess on fine grained sand</a:t>
            </a:r>
          </a:p>
          <a:p>
            <a:r>
              <a:rPr lang="en-US" dirty="0" smtClean="0"/>
              <a:t>KPCOFGS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Linnaeus’s System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74202" y="1935163"/>
            <a:ext cx="459559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taxonomists relied on body structures to classify organisms</a:t>
            </a:r>
          </a:p>
          <a:p>
            <a:r>
              <a:rPr lang="en-US" dirty="0" smtClean="0"/>
              <a:t>After Darwin, we knew that animals shared traits due to common ancestors</a:t>
            </a:r>
          </a:p>
          <a:p>
            <a:r>
              <a:rPr lang="en-US" dirty="0" smtClean="0"/>
              <a:t>Now we classify organisms based on evolutionary descent, not just physical similarities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characteristics-appear in recent parts of a lineage but not its older members</a:t>
            </a:r>
          </a:p>
          <a:p>
            <a:r>
              <a:rPr lang="en-US" dirty="0" err="1" smtClean="0"/>
              <a:t>Cladogram</a:t>
            </a:r>
            <a:r>
              <a:rPr lang="en-US" dirty="0" smtClean="0"/>
              <a:t>-diagram based on derived characteristics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Cladogram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62865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Similarities in DNA and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19600" cy="43891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Classification based on genetics, not </a:t>
            </a:r>
            <a:r>
              <a:rPr lang="en-US" dirty="0" smtClean="0"/>
              <a:t>just physical </a:t>
            </a:r>
            <a:r>
              <a:rPr lang="en-US" dirty="0" smtClean="0"/>
              <a:t>characteristics</a:t>
            </a:r>
          </a:p>
          <a:p>
            <a:r>
              <a:rPr lang="en-US" dirty="0" smtClean="0"/>
              <a:t>Ex.-African vultures and American vultures were both grouped into the vulture family based on physical characteristics</a:t>
            </a:r>
          </a:p>
          <a:p>
            <a:r>
              <a:rPr lang="en-US" dirty="0" smtClean="0"/>
              <a:t>Genetic analysis revealed that the American vulture is more closely related to the stork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86200"/>
            <a:ext cx="266475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19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0262" y="1143000"/>
            <a:ext cx="25637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Uses DNA comparisons to estimate the length of time two species have been evolving independently</a:t>
            </a:r>
          </a:p>
          <a:p>
            <a:r>
              <a:rPr lang="en-US" dirty="0" smtClean="0"/>
              <a:t>Some mutations occur that do not affect phenotype-called neutral mutations</a:t>
            </a:r>
          </a:p>
          <a:p>
            <a:r>
              <a:rPr lang="en-US" dirty="0" smtClean="0"/>
              <a:t>Neutral mutations accumulate over time, so by comparing shared and unique genes, one can estimate how long ago two species diverged from each other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371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Chapter 18</vt:lpstr>
      <vt:lpstr>Why Classify?</vt:lpstr>
      <vt:lpstr>Linnaeus’s System of Classification</vt:lpstr>
      <vt:lpstr>Linnaeus’s System</vt:lpstr>
      <vt:lpstr>Modern Classification</vt:lpstr>
      <vt:lpstr>Modern Classification</vt:lpstr>
      <vt:lpstr>Cladogram</vt:lpstr>
      <vt:lpstr>Similarities in DNA and RNA</vt:lpstr>
      <vt:lpstr>Molecular Clocks</vt:lpstr>
      <vt:lpstr>Molecular Clocks</vt:lpstr>
      <vt:lpstr>Kingdoms and Domains</vt:lpstr>
      <vt:lpstr>Three Domain System</vt:lpstr>
      <vt:lpstr>Bacteria</vt:lpstr>
      <vt:lpstr>Eukarya</vt:lpstr>
      <vt:lpstr>Eukarya</vt:lpstr>
    </vt:vector>
  </TitlesOfParts>
  <Company>Novato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</dc:title>
  <dc:creator>mlafevrebernt</dc:creator>
  <cp:lastModifiedBy>MICHELLE LAFEVRE-BERNT</cp:lastModifiedBy>
  <cp:revision>27</cp:revision>
  <dcterms:created xsi:type="dcterms:W3CDTF">2010-01-20T21:41:22Z</dcterms:created>
  <dcterms:modified xsi:type="dcterms:W3CDTF">2015-02-25T19:31:12Z</dcterms:modified>
</cp:coreProperties>
</file>