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81" r:id="rId5"/>
    <p:sldId id="283" r:id="rId6"/>
    <p:sldId id="258" r:id="rId7"/>
    <p:sldId id="259" r:id="rId8"/>
    <p:sldId id="284" r:id="rId9"/>
    <p:sldId id="260" r:id="rId10"/>
    <p:sldId id="285" r:id="rId11"/>
    <p:sldId id="262" r:id="rId12"/>
    <p:sldId id="263" r:id="rId13"/>
    <p:sldId id="287" r:id="rId14"/>
    <p:sldId id="272" r:id="rId15"/>
    <p:sldId id="264" r:id="rId16"/>
    <p:sldId id="265" r:id="rId17"/>
    <p:sldId id="266" r:id="rId18"/>
    <p:sldId id="273" r:id="rId19"/>
    <p:sldId id="267" r:id="rId20"/>
    <p:sldId id="268" r:id="rId21"/>
    <p:sldId id="274" r:id="rId22"/>
    <p:sldId id="269" r:id="rId23"/>
    <p:sldId id="275" r:id="rId24"/>
    <p:sldId id="270" r:id="rId25"/>
    <p:sldId id="277" r:id="rId26"/>
    <p:sldId id="278" r:id="rId27"/>
    <p:sldId id="276" r:id="rId28"/>
    <p:sldId id="271" r:id="rId29"/>
    <p:sldId id="279"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E99BDF-0F05-412A-8538-C275FC957165}" type="datetimeFigureOut">
              <a:rPr lang="en-US" smtClean="0"/>
              <a:pPr/>
              <a:t>4/11/2015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1F8EACF-4410-4177-BE76-BFE78E0D39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E99BDF-0F05-412A-8538-C275FC957165}" type="datetimeFigureOut">
              <a:rPr lang="en-US" smtClean="0"/>
              <a:pPr/>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8EACF-4410-4177-BE76-BFE78E0D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E99BDF-0F05-412A-8538-C275FC957165}" type="datetimeFigureOut">
              <a:rPr lang="en-US" smtClean="0"/>
              <a:pPr/>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8EACF-4410-4177-BE76-BFE78E0D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E99BDF-0F05-412A-8538-C275FC957165}" type="datetimeFigureOut">
              <a:rPr lang="en-US" smtClean="0"/>
              <a:pPr/>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8EACF-4410-4177-BE76-BFE78E0D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E99BDF-0F05-412A-8538-C275FC957165}" type="datetimeFigureOut">
              <a:rPr lang="en-US" smtClean="0"/>
              <a:pPr/>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8EACF-4410-4177-BE76-BFE78E0D39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E99BDF-0F05-412A-8538-C275FC957165}" type="datetimeFigureOut">
              <a:rPr lang="en-US" smtClean="0"/>
              <a:pPr/>
              <a:t>4/11/2015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8EACF-4410-4177-BE76-BFE78E0D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E99BDF-0F05-412A-8538-C275FC957165}" type="datetimeFigureOut">
              <a:rPr lang="en-US" smtClean="0"/>
              <a:pPr/>
              <a:t>4/11/2015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8EACF-4410-4177-BE76-BFE78E0D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E99BDF-0F05-412A-8538-C275FC957165}" type="datetimeFigureOut">
              <a:rPr lang="en-US" smtClean="0"/>
              <a:pPr/>
              <a:t>4/11/2015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8EACF-4410-4177-BE76-BFE78E0D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99BDF-0F05-412A-8538-C275FC957165}" type="datetimeFigureOut">
              <a:rPr lang="en-US" smtClean="0"/>
              <a:pPr/>
              <a:t>4/11/2015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8EACF-4410-4177-BE76-BFE78E0D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E99BDF-0F05-412A-8538-C275FC957165}" type="datetimeFigureOut">
              <a:rPr lang="en-US" smtClean="0"/>
              <a:pPr/>
              <a:t>4/11/2015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8EACF-4410-4177-BE76-BFE78E0D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E99BDF-0F05-412A-8538-C275FC957165}" type="datetimeFigureOut">
              <a:rPr lang="en-US" smtClean="0"/>
              <a:pPr/>
              <a:t>4/11/2015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1F8EACF-4410-4177-BE76-BFE78E0D39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E99BDF-0F05-412A-8538-C275FC957165}" type="datetimeFigureOut">
              <a:rPr lang="en-US" smtClean="0"/>
              <a:pPr/>
              <a:t>4/11/2015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F8EACF-4410-4177-BE76-BFE78E0D39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 The Biosphere</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Energy Flow</a:t>
            </a:r>
          </a:p>
        </p:txBody>
      </p:sp>
      <p:sp>
        <p:nvSpPr>
          <p:cNvPr id="3" name="Content Placeholder 2"/>
          <p:cNvSpPr>
            <a:spLocks noGrp="1"/>
          </p:cNvSpPr>
          <p:nvPr>
            <p:ph idx="1"/>
          </p:nvPr>
        </p:nvSpPr>
        <p:spPr/>
        <p:txBody>
          <a:bodyPr/>
          <a:lstStyle/>
          <a:p>
            <a:endParaRPr lang="en-US"/>
          </a:p>
        </p:txBody>
      </p:sp>
      <p:pic>
        <p:nvPicPr>
          <p:cNvPr id="5124" name="Picture 4" descr="http://creationwiki.org/pool/images/thumb/4/46/Chemosynthesis.jpg/350px-Chemosynthe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096000" cy="458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3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Energy Flow</a:t>
            </a:r>
            <a:endParaRPr lang="en-US" dirty="0"/>
          </a:p>
        </p:txBody>
      </p:sp>
      <p:sp>
        <p:nvSpPr>
          <p:cNvPr id="3" name="Content Placeholder 2"/>
          <p:cNvSpPr>
            <a:spLocks noGrp="1"/>
          </p:cNvSpPr>
          <p:nvPr>
            <p:ph idx="1"/>
          </p:nvPr>
        </p:nvSpPr>
        <p:spPr/>
        <p:txBody>
          <a:bodyPr>
            <a:normAutofit/>
          </a:bodyPr>
          <a:lstStyle/>
          <a:p>
            <a:r>
              <a:rPr lang="en-US" sz="2800" b="1" dirty="0" smtClean="0"/>
              <a:t>Consumers</a:t>
            </a:r>
            <a:r>
              <a:rPr lang="en-US" dirty="0" smtClean="0"/>
              <a:t> cannot obtain energy directly from their environment and must consume other organisms for energy</a:t>
            </a:r>
          </a:p>
          <a:p>
            <a:pPr lvl="1"/>
            <a:r>
              <a:rPr lang="en-US" dirty="0" smtClean="0"/>
              <a:t>Called heterotrophs or consumers</a:t>
            </a:r>
          </a:p>
          <a:p>
            <a:pPr lvl="2"/>
            <a:r>
              <a:rPr lang="en-US" sz="2400" dirty="0" smtClean="0"/>
              <a:t>Herbivores-eat plants; cows, caterpillars, deer</a:t>
            </a:r>
          </a:p>
          <a:p>
            <a:pPr lvl="2"/>
            <a:r>
              <a:rPr lang="en-US" sz="2400" dirty="0" smtClean="0"/>
              <a:t>Carnivores-eat animals; humans, dogs, snakes, owls</a:t>
            </a:r>
          </a:p>
          <a:p>
            <a:pPr lvl="2"/>
            <a:r>
              <a:rPr lang="en-US" sz="2400" dirty="0" err="1" smtClean="0"/>
              <a:t>Detritivores</a:t>
            </a:r>
            <a:r>
              <a:rPr lang="en-US" sz="2400" dirty="0" smtClean="0"/>
              <a:t>-get energy from dead and decaying matter; worms, snails, crabs</a:t>
            </a:r>
          </a:p>
          <a:p>
            <a:pPr lvl="2"/>
            <a:r>
              <a:rPr lang="en-US" sz="2400" dirty="0" smtClean="0"/>
              <a:t>Decomposers-break down organic matter; bacteria and fungi</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Energy Flow</a:t>
            </a:r>
            <a:endParaRPr lang="en-US" dirty="0"/>
          </a:p>
        </p:txBody>
      </p:sp>
      <p:sp>
        <p:nvSpPr>
          <p:cNvPr id="3" name="Content Placeholder 2"/>
          <p:cNvSpPr>
            <a:spLocks noGrp="1"/>
          </p:cNvSpPr>
          <p:nvPr>
            <p:ph idx="1"/>
          </p:nvPr>
        </p:nvSpPr>
        <p:spPr/>
        <p:txBody>
          <a:bodyPr>
            <a:normAutofit/>
          </a:bodyPr>
          <a:lstStyle/>
          <a:p>
            <a:r>
              <a:rPr lang="en-US" dirty="0" smtClean="0"/>
              <a:t>Feeding relationships-Energy flows in an ecosystem in one direction from the sun or inorganic compounds to </a:t>
            </a:r>
            <a:r>
              <a:rPr lang="en-US" dirty="0" err="1" smtClean="0"/>
              <a:t>autotrophs</a:t>
            </a:r>
            <a:r>
              <a:rPr lang="en-US" dirty="0" smtClean="0"/>
              <a:t> (producers) and then to various heterotrophs (consumers)</a:t>
            </a:r>
          </a:p>
          <a:p>
            <a:r>
              <a:rPr lang="en-US" dirty="0" smtClean="0"/>
              <a:t>Energy stored in producers is passed through the ecosystem along a food chain, a series of steps in which organisms transfer energy by eating and being eaten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http://media-3.web.britannica.com/eb-media/96/90496-004-7C160A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3235"/>
            <a:ext cx="4572000" cy="29443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heightstechnology.edublogs.org/files/2011/05/Temperate-Forest-Food-Chain-2a4qqy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05200"/>
            <a:ext cx="5438775" cy="327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Flow</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52879" y="1935163"/>
            <a:ext cx="5438241" cy="43894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Energy Flow</a:t>
            </a:r>
            <a:endParaRPr lang="en-US" dirty="0"/>
          </a:p>
        </p:txBody>
      </p:sp>
      <p:sp>
        <p:nvSpPr>
          <p:cNvPr id="3" name="Content Placeholder 2"/>
          <p:cNvSpPr>
            <a:spLocks noGrp="1"/>
          </p:cNvSpPr>
          <p:nvPr>
            <p:ph idx="1"/>
          </p:nvPr>
        </p:nvSpPr>
        <p:spPr/>
        <p:txBody>
          <a:bodyPr/>
          <a:lstStyle/>
          <a:p>
            <a:r>
              <a:rPr lang="en-US" dirty="0" smtClean="0"/>
              <a:t>Food webs-more complex than a food chain</a:t>
            </a:r>
          </a:p>
          <a:p>
            <a:r>
              <a:rPr lang="en-US" dirty="0" smtClean="0"/>
              <a:t>Feeding relationships among the various organisms in an ecosystem form a network</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334000" y="3379884"/>
            <a:ext cx="3429000" cy="3276115"/>
          </a:xfrm>
          <a:prstGeom prst="rect">
            <a:avLst/>
          </a:prstGeom>
          <a:noFill/>
          <a:ln w="9525">
            <a:noFill/>
            <a:miter lim="800000"/>
            <a:headEnd/>
            <a:tailEnd/>
          </a:ln>
        </p:spPr>
      </p:pic>
      <p:pic>
        <p:nvPicPr>
          <p:cNvPr id="7170" name="Picture 2" descr="http://celebrating200years.noaa.gov/breakthroughs/ecopath/food_web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84417"/>
            <a:ext cx="4577687" cy="306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Energy Flow</a:t>
            </a:r>
            <a:endParaRPr lang="en-US" dirty="0"/>
          </a:p>
        </p:txBody>
      </p:sp>
      <p:sp>
        <p:nvSpPr>
          <p:cNvPr id="3" name="Content Placeholder 2"/>
          <p:cNvSpPr>
            <a:spLocks noGrp="1"/>
          </p:cNvSpPr>
          <p:nvPr>
            <p:ph idx="1"/>
          </p:nvPr>
        </p:nvSpPr>
        <p:spPr>
          <a:xfrm>
            <a:off x="457200" y="1935480"/>
            <a:ext cx="4038600" cy="4389120"/>
          </a:xfrm>
        </p:spPr>
        <p:txBody>
          <a:bodyPr/>
          <a:lstStyle/>
          <a:p>
            <a:r>
              <a:rPr lang="en-US" dirty="0" err="1" smtClean="0"/>
              <a:t>Trophic</a:t>
            </a:r>
            <a:r>
              <a:rPr lang="en-US" dirty="0" smtClean="0"/>
              <a:t> Levels-Each step in the food chain</a:t>
            </a:r>
          </a:p>
          <a:p>
            <a:r>
              <a:rPr lang="en-US" dirty="0" smtClean="0"/>
              <a:t>Producers are the first level</a:t>
            </a:r>
          </a:p>
          <a:p>
            <a:r>
              <a:rPr lang="en-US" dirty="0" smtClean="0"/>
              <a:t>Consumers are at the 2</a:t>
            </a:r>
            <a:r>
              <a:rPr lang="en-US" baseline="30000" dirty="0" smtClean="0"/>
              <a:t>nd</a:t>
            </a:r>
            <a:r>
              <a:rPr lang="en-US" dirty="0" smtClean="0"/>
              <a:t>, 3</a:t>
            </a:r>
            <a:r>
              <a:rPr lang="en-US" baseline="30000" dirty="0" smtClean="0"/>
              <a:t>rd</a:t>
            </a:r>
            <a:r>
              <a:rPr lang="en-US" dirty="0" smtClean="0"/>
              <a:t> and higher levels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648200" y="1905000"/>
            <a:ext cx="3762375" cy="46767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Energy Flow</a:t>
            </a:r>
            <a:endParaRPr lang="en-US" dirty="0"/>
          </a:p>
        </p:txBody>
      </p:sp>
      <p:sp>
        <p:nvSpPr>
          <p:cNvPr id="3" name="Content Placeholder 2"/>
          <p:cNvSpPr>
            <a:spLocks noGrp="1"/>
          </p:cNvSpPr>
          <p:nvPr>
            <p:ph idx="1"/>
          </p:nvPr>
        </p:nvSpPr>
        <p:spPr/>
        <p:txBody>
          <a:bodyPr>
            <a:normAutofit fontScale="92500" lnSpcReduction="10000"/>
          </a:bodyPr>
          <a:lstStyle/>
          <a:p>
            <a:r>
              <a:rPr lang="en-US" sz="3000" b="1" dirty="0" smtClean="0"/>
              <a:t>Ecological pyramids represent the amount of energy in an ecosystem</a:t>
            </a:r>
          </a:p>
          <a:p>
            <a:r>
              <a:rPr lang="en-US" dirty="0" smtClean="0"/>
              <a:t>Three types of pyramids</a:t>
            </a:r>
          </a:p>
          <a:p>
            <a:r>
              <a:rPr lang="en-US" b="1" dirty="0" smtClean="0"/>
              <a:t>Energy</a:t>
            </a:r>
            <a:r>
              <a:rPr lang="en-US" dirty="0" smtClean="0"/>
              <a:t>-only 10% of the energy at one </a:t>
            </a:r>
            <a:r>
              <a:rPr lang="en-US" dirty="0" err="1" smtClean="0"/>
              <a:t>trophic</a:t>
            </a:r>
            <a:r>
              <a:rPr lang="en-US" dirty="0" smtClean="0"/>
              <a:t> level is transferred to the next </a:t>
            </a:r>
            <a:r>
              <a:rPr lang="en-US" dirty="0" err="1" smtClean="0"/>
              <a:t>trophic</a:t>
            </a:r>
            <a:r>
              <a:rPr lang="en-US" dirty="0" smtClean="0"/>
              <a:t> level; much is used or released into the environment as heat </a:t>
            </a:r>
          </a:p>
          <a:p>
            <a:r>
              <a:rPr lang="en-US" b="1" dirty="0" smtClean="0"/>
              <a:t>Biomass</a:t>
            </a:r>
            <a:r>
              <a:rPr lang="en-US" dirty="0" smtClean="0"/>
              <a:t>-usually expressed in terms of grams of organic material per unit area; represents the amount of potential food available at each </a:t>
            </a:r>
            <a:r>
              <a:rPr lang="en-US" dirty="0" err="1" smtClean="0"/>
              <a:t>trophic</a:t>
            </a:r>
            <a:r>
              <a:rPr lang="en-US" dirty="0" smtClean="0"/>
              <a:t> level</a:t>
            </a:r>
          </a:p>
          <a:p>
            <a:r>
              <a:rPr lang="en-US" b="1" dirty="0" smtClean="0"/>
              <a:t>Pyramid of numbers</a:t>
            </a:r>
            <a:r>
              <a:rPr lang="en-US" dirty="0" smtClean="0"/>
              <a:t>-Based on the number of individual organisms at each </a:t>
            </a:r>
            <a:r>
              <a:rPr lang="en-US" dirty="0" err="1" smtClean="0"/>
              <a:t>trophic</a:t>
            </a:r>
            <a:r>
              <a:rPr lang="en-US" dirty="0" smtClean="0"/>
              <a:t> level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Pyramid</a:t>
            </a:r>
            <a:endParaRPr lang="en-US" dirty="0"/>
          </a:p>
        </p:txBody>
      </p:sp>
      <p:sp>
        <p:nvSpPr>
          <p:cNvPr id="7" name="Content Placeholder 6"/>
          <p:cNvSpPr>
            <a:spLocks noGrp="1"/>
          </p:cNvSpPr>
          <p:nvPr>
            <p:ph idx="1"/>
          </p:nvPr>
        </p:nvSpPr>
        <p:spPr/>
        <p:txBody>
          <a:bodyPr/>
          <a:lstStyle/>
          <a:p>
            <a:endParaRPr lang="en-US"/>
          </a:p>
        </p:txBody>
      </p:sp>
      <p:pic>
        <p:nvPicPr>
          <p:cNvPr id="4100" name="Picture 4"/>
          <p:cNvPicPr>
            <a:picLocks noChangeAspect="1" noChangeArrowheads="1"/>
          </p:cNvPicPr>
          <p:nvPr/>
        </p:nvPicPr>
        <p:blipFill>
          <a:blip r:embed="rId2" cstate="print"/>
          <a:srcRect/>
          <a:stretch>
            <a:fillRect/>
          </a:stretch>
        </p:blipFill>
        <p:spPr bwMode="auto">
          <a:xfrm>
            <a:off x="1828800" y="2667000"/>
            <a:ext cx="44767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Cycles of Matter</a:t>
            </a:r>
            <a:endParaRPr lang="en-US" dirty="0"/>
          </a:p>
        </p:txBody>
      </p:sp>
      <p:sp>
        <p:nvSpPr>
          <p:cNvPr id="3" name="Content Placeholder 2"/>
          <p:cNvSpPr>
            <a:spLocks noGrp="1"/>
          </p:cNvSpPr>
          <p:nvPr>
            <p:ph idx="1"/>
          </p:nvPr>
        </p:nvSpPr>
        <p:spPr/>
        <p:txBody>
          <a:bodyPr/>
          <a:lstStyle/>
          <a:p>
            <a:r>
              <a:rPr lang="en-US" dirty="0" smtClean="0"/>
              <a:t>Recycling in the Biosphere</a:t>
            </a:r>
          </a:p>
          <a:p>
            <a:pPr lvl="1"/>
            <a:r>
              <a:rPr lang="en-US" dirty="0" smtClean="0"/>
              <a:t>Energy is recycled within and between ecosystems</a:t>
            </a:r>
          </a:p>
          <a:p>
            <a:pPr lvl="1"/>
            <a:r>
              <a:rPr lang="en-US" dirty="0" smtClean="0"/>
              <a:t>Elements, chemical compounds and other forms of matter are passed from one organism to another and from one biosphere to another through biogeochemical cycles (biological, geological and chemical)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What is Ecology</a:t>
            </a:r>
            <a:endParaRPr lang="en-US" dirty="0"/>
          </a:p>
        </p:txBody>
      </p:sp>
      <p:sp>
        <p:nvSpPr>
          <p:cNvPr id="3" name="Content Placeholder 2"/>
          <p:cNvSpPr>
            <a:spLocks noGrp="1"/>
          </p:cNvSpPr>
          <p:nvPr>
            <p:ph idx="1"/>
          </p:nvPr>
        </p:nvSpPr>
        <p:spPr/>
        <p:txBody>
          <a:bodyPr/>
          <a:lstStyle/>
          <a:p>
            <a:r>
              <a:rPr lang="en-US" dirty="0" smtClean="0"/>
              <a:t>Ecology is the scientific study of interaction between organisms and between organisms and their </a:t>
            </a:r>
            <a:r>
              <a:rPr lang="en-US" dirty="0" smtClean="0"/>
              <a:t>environment</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Cycles of Matter</a:t>
            </a:r>
            <a:endParaRPr lang="en-US" dirty="0"/>
          </a:p>
        </p:txBody>
      </p:sp>
      <p:sp>
        <p:nvSpPr>
          <p:cNvPr id="3" name="Content Placeholder 2"/>
          <p:cNvSpPr>
            <a:spLocks noGrp="1"/>
          </p:cNvSpPr>
          <p:nvPr>
            <p:ph idx="1"/>
          </p:nvPr>
        </p:nvSpPr>
        <p:spPr/>
        <p:txBody>
          <a:bodyPr>
            <a:normAutofit lnSpcReduction="10000"/>
          </a:bodyPr>
          <a:lstStyle/>
          <a:p>
            <a:r>
              <a:rPr lang="en-US" dirty="0" smtClean="0"/>
              <a:t>The water cycle</a:t>
            </a:r>
          </a:p>
          <a:p>
            <a:pPr lvl="1"/>
            <a:r>
              <a:rPr lang="en-US" dirty="0" smtClean="0"/>
              <a:t>Water moves between the ocean, the atmosphere and land</a:t>
            </a:r>
          </a:p>
          <a:p>
            <a:pPr lvl="1"/>
            <a:r>
              <a:rPr lang="en-US" dirty="0" smtClean="0"/>
              <a:t>When water changes from liquid to vapor, it is called evaporation. Water evaporates from the land and waterways to the atmosphere</a:t>
            </a:r>
          </a:p>
          <a:p>
            <a:pPr lvl="1"/>
            <a:r>
              <a:rPr lang="en-US" dirty="0" smtClean="0"/>
              <a:t>Water also enters the atmosphere by transpiration by plants</a:t>
            </a:r>
          </a:p>
          <a:p>
            <a:pPr lvl="1"/>
            <a:r>
              <a:rPr lang="en-US" dirty="0" smtClean="0"/>
              <a:t>Water gets back to land and waterways by precipitation (rain or snow), where the water vapor becomes liquid water again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Cycle</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600200" y="2362200"/>
            <a:ext cx="5169409" cy="3499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Cycles of Matter</a:t>
            </a:r>
            <a:endParaRPr lang="en-US" dirty="0"/>
          </a:p>
        </p:txBody>
      </p:sp>
      <p:sp>
        <p:nvSpPr>
          <p:cNvPr id="3" name="Content Placeholder 2"/>
          <p:cNvSpPr>
            <a:spLocks noGrp="1"/>
          </p:cNvSpPr>
          <p:nvPr>
            <p:ph idx="1"/>
          </p:nvPr>
        </p:nvSpPr>
        <p:spPr/>
        <p:txBody>
          <a:bodyPr>
            <a:normAutofit lnSpcReduction="10000"/>
          </a:bodyPr>
          <a:lstStyle/>
          <a:p>
            <a:r>
              <a:rPr lang="en-US" dirty="0" smtClean="0"/>
              <a:t>Nutrient cycles</a:t>
            </a:r>
          </a:p>
          <a:p>
            <a:r>
              <a:rPr lang="en-US" dirty="0" smtClean="0"/>
              <a:t>Nutrients are required for life functions. They are passed between organisms and the environment in biogeochemical cycles.</a:t>
            </a:r>
          </a:p>
          <a:p>
            <a:r>
              <a:rPr lang="en-US" dirty="0" smtClean="0"/>
              <a:t>Carbon is the element that life is based on.</a:t>
            </a:r>
          </a:p>
          <a:p>
            <a:pPr lvl="1"/>
            <a:r>
              <a:rPr lang="en-US" dirty="0" smtClean="0"/>
              <a:t>It is captured in the form of CO2 from the atmosphere by plants in photosynthesis</a:t>
            </a:r>
          </a:p>
          <a:p>
            <a:pPr lvl="1"/>
            <a:r>
              <a:rPr lang="en-US" dirty="0" smtClean="0"/>
              <a:t>It is eaten by animals during feeding</a:t>
            </a:r>
          </a:p>
          <a:p>
            <a:pPr lvl="1"/>
            <a:r>
              <a:rPr lang="en-US" dirty="0" smtClean="0"/>
              <a:t>It goes to the soil as organisms decompose</a:t>
            </a:r>
          </a:p>
          <a:p>
            <a:pPr lvl="1"/>
            <a:r>
              <a:rPr lang="en-US" dirty="0" smtClean="0"/>
              <a:t>It becomes trees and oil and coal and is released by burning or is released in volcanic eruptions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Cycle</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209800" y="2286000"/>
            <a:ext cx="4800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Cycles of Matter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Nitrogen cycle</a:t>
            </a:r>
          </a:p>
          <a:p>
            <a:r>
              <a:rPr lang="en-US" dirty="0" smtClean="0"/>
              <a:t>Nitrogen required to make amino acids and DNA</a:t>
            </a:r>
          </a:p>
          <a:p>
            <a:r>
              <a:rPr lang="en-US" dirty="0" smtClean="0"/>
              <a:t>Makes up 78% of the atmosphere</a:t>
            </a:r>
          </a:p>
          <a:p>
            <a:r>
              <a:rPr lang="en-US" dirty="0" smtClean="0"/>
              <a:t>Found in waste of animals-ammonia (NH3) and nitrates  and nitrites(NO3-, NO2-)</a:t>
            </a:r>
          </a:p>
          <a:p>
            <a:r>
              <a:rPr lang="en-US" dirty="0" smtClean="0"/>
              <a:t>N2 in the atmosphere can’t be used directly by most organisms, needs to be “fixed”</a:t>
            </a:r>
          </a:p>
          <a:p>
            <a:r>
              <a:rPr lang="en-US" dirty="0" smtClean="0"/>
              <a:t>Some soil bacteria fix nitrogen (N2) and turn it into usable forms-Nitrogen fixation</a:t>
            </a:r>
          </a:p>
          <a:p>
            <a:r>
              <a:rPr lang="en-US" dirty="0" smtClean="0"/>
              <a:t>Nitrogen is returned to the soil by </a:t>
            </a:r>
            <a:r>
              <a:rPr lang="en-US" dirty="0" err="1" smtClean="0"/>
              <a:t>dentrification</a:t>
            </a:r>
            <a:r>
              <a:rPr lang="en-US" dirty="0" smtClean="0"/>
              <a:t> (decomposition) of living things, and the N2 is released into the atmosphere again</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171700" y="2224881"/>
            <a:ext cx="4800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Cycles of Matter</a:t>
            </a:r>
            <a:endParaRPr lang="en-US" dirty="0"/>
          </a:p>
        </p:txBody>
      </p:sp>
      <p:sp>
        <p:nvSpPr>
          <p:cNvPr id="3" name="Content Placeholder 2"/>
          <p:cNvSpPr>
            <a:spLocks noGrp="1"/>
          </p:cNvSpPr>
          <p:nvPr>
            <p:ph idx="1"/>
          </p:nvPr>
        </p:nvSpPr>
        <p:spPr/>
        <p:txBody>
          <a:bodyPr/>
          <a:lstStyle/>
          <a:p>
            <a:r>
              <a:rPr lang="en-US" dirty="0" smtClean="0"/>
              <a:t>Phosphorus cycle</a:t>
            </a:r>
          </a:p>
          <a:p>
            <a:r>
              <a:rPr lang="en-US" dirty="0" smtClean="0"/>
              <a:t>P is part of DNA, RNA and most proteins</a:t>
            </a:r>
          </a:p>
          <a:p>
            <a:r>
              <a:rPr lang="en-US" dirty="0" smtClean="0"/>
              <a:t>Not common in the biosphere</a:t>
            </a:r>
          </a:p>
          <a:p>
            <a:r>
              <a:rPr lang="en-US" dirty="0" smtClean="0"/>
              <a:t>Does not enter the atmosphere, but remains in the soil and rocks in the form of inorganic phosphate</a:t>
            </a:r>
          </a:p>
          <a:p>
            <a:r>
              <a:rPr lang="en-US" dirty="0" smtClean="0"/>
              <a:t>Gets washed into water from the rocks and soil by precipitation where it is used by marine organisms</a:t>
            </a:r>
          </a:p>
          <a:p>
            <a:r>
              <a:rPr lang="en-US" dirty="0" smtClean="0"/>
              <a:t>Some cycles between the soil and land plants and animals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Cycle</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676400" y="2286000"/>
            <a:ext cx="5866227" cy="3475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Cycles of Matter</a:t>
            </a:r>
            <a:endParaRPr lang="en-US" dirty="0"/>
          </a:p>
        </p:txBody>
      </p:sp>
      <p:sp>
        <p:nvSpPr>
          <p:cNvPr id="3" name="Content Placeholder 2"/>
          <p:cNvSpPr>
            <a:spLocks noGrp="1"/>
          </p:cNvSpPr>
          <p:nvPr>
            <p:ph idx="1"/>
          </p:nvPr>
        </p:nvSpPr>
        <p:spPr/>
        <p:txBody>
          <a:bodyPr/>
          <a:lstStyle/>
          <a:p>
            <a:r>
              <a:rPr lang="en-US" sz="2800" b="1" dirty="0" smtClean="0"/>
              <a:t>Nutrient Limitation</a:t>
            </a:r>
          </a:p>
          <a:p>
            <a:r>
              <a:rPr lang="en-US" dirty="0" smtClean="0"/>
              <a:t>Primary productivity is the rate at which organic matter is created by the producers</a:t>
            </a:r>
          </a:p>
          <a:p>
            <a:r>
              <a:rPr lang="en-US" dirty="0" smtClean="0"/>
              <a:t>Controlled by available nutrients</a:t>
            </a:r>
          </a:p>
          <a:p>
            <a:r>
              <a:rPr lang="en-US" dirty="0" smtClean="0"/>
              <a:t>When an ecosystem is limited by the availability of a single nutrient, it is called a limiting nutrient</a:t>
            </a:r>
          </a:p>
          <a:p>
            <a:r>
              <a:rPr lang="en-US" dirty="0" smtClean="0"/>
              <a:t>This why farmers use fertilizers</a:t>
            </a:r>
          </a:p>
          <a:p>
            <a:r>
              <a:rPr lang="en-US" dirty="0" smtClean="0"/>
              <a:t>Oceans are nutrient poor; often N2 is the limiting nutrient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Cycles of Matter</a:t>
            </a:r>
            <a:endParaRPr lang="en-US" dirty="0"/>
          </a:p>
        </p:txBody>
      </p:sp>
      <p:sp>
        <p:nvSpPr>
          <p:cNvPr id="3" name="Content Placeholder 2"/>
          <p:cNvSpPr>
            <a:spLocks noGrp="1"/>
          </p:cNvSpPr>
          <p:nvPr>
            <p:ph idx="1"/>
          </p:nvPr>
        </p:nvSpPr>
        <p:spPr/>
        <p:txBody>
          <a:bodyPr/>
          <a:lstStyle/>
          <a:p>
            <a:r>
              <a:rPr lang="en-US" dirty="0" smtClean="0"/>
              <a:t>When an ecosystem receives an excess of a nutrient, can lead to uncontrolled growth</a:t>
            </a:r>
          </a:p>
          <a:p>
            <a:r>
              <a:rPr lang="en-US" dirty="0" smtClean="0"/>
              <a:t>Example-When phosphates or nitrates from the soil of detergents run unto a lake, it causes an algae bloom. </a:t>
            </a:r>
          </a:p>
          <a:p>
            <a:r>
              <a:rPr lang="en-US" dirty="0" smtClean="0"/>
              <a:t>This can upset the balance in the ecosystem. The algae grows so fast that it takes O2 away from the other organisms that live in the water, like fish, leading to a decline in the populations of other organisms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What is Ecology</a:t>
            </a:r>
          </a:p>
        </p:txBody>
      </p:sp>
      <p:sp>
        <p:nvSpPr>
          <p:cNvPr id="3" name="Content Placeholder 2"/>
          <p:cNvSpPr>
            <a:spLocks noGrp="1"/>
          </p:cNvSpPr>
          <p:nvPr>
            <p:ph idx="1"/>
          </p:nvPr>
        </p:nvSpPr>
        <p:spPr/>
        <p:txBody>
          <a:bodyPr/>
          <a:lstStyle/>
          <a:p>
            <a:endParaRPr lang="en-US"/>
          </a:p>
        </p:txBody>
      </p:sp>
      <p:pic>
        <p:nvPicPr>
          <p:cNvPr id="1026" name="Picture 2" descr="http://wallpaperswa.com/thumbnails/detail/20120820/mountains%20landscapes%20nature%20trees%20forest%20animals%20lakes%201920x1080%20wallpaper_wallpaperswa.com_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7239000" cy="406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957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3-3 Cycles of </a:t>
            </a:r>
            <a:r>
              <a:rPr lang="en-US" smtClean="0"/>
              <a:t>Matter-Algae Bloom</a:t>
            </a:r>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600200" y="2438399"/>
            <a:ext cx="6019800" cy="377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What is Ecology</a:t>
            </a:r>
          </a:p>
        </p:txBody>
      </p:sp>
      <p:sp>
        <p:nvSpPr>
          <p:cNvPr id="3" name="Content Placeholder 2"/>
          <p:cNvSpPr>
            <a:spLocks noGrp="1"/>
          </p:cNvSpPr>
          <p:nvPr>
            <p:ph idx="1"/>
          </p:nvPr>
        </p:nvSpPr>
        <p:spPr/>
        <p:txBody>
          <a:bodyPr/>
          <a:lstStyle/>
          <a:p>
            <a:r>
              <a:rPr lang="en-US" dirty="0"/>
              <a:t>A biosphere contains the portions of the planet in which life exists; includes land, water and air; Extends 8km above the earth’s surface to 11 km below the surface of the ocean</a:t>
            </a:r>
          </a:p>
          <a:p>
            <a:endParaRPr lang="en-US" dirty="0"/>
          </a:p>
        </p:txBody>
      </p:sp>
      <p:pic>
        <p:nvPicPr>
          <p:cNvPr id="2050" name="Picture 2" descr="http://fany.savina.net/wp-content/uploads/2010/02/biosphe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352800"/>
            <a:ext cx="4230843"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37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Biosphere 2</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biology.kenyon.edu/slonc/bio3/2000projects/carroll_d_walker_e/bio2_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38400"/>
            <a:ext cx="785763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5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What is Ecology</a:t>
            </a:r>
            <a:endParaRPr lang="en-US" dirty="0"/>
          </a:p>
        </p:txBody>
      </p:sp>
      <p:sp>
        <p:nvSpPr>
          <p:cNvPr id="3" name="Content Placeholder 2"/>
          <p:cNvSpPr>
            <a:spLocks noGrp="1"/>
          </p:cNvSpPr>
          <p:nvPr>
            <p:ph idx="1"/>
          </p:nvPr>
        </p:nvSpPr>
        <p:spPr/>
        <p:txBody>
          <a:bodyPr>
            <a:normAutofit fontScale="92500"/>
          </a:bodyPr>
          <a:lstStyle/>
          <a:p>
            <a:r>
              <a:rPr lang="en-US" dirty="0" smtClean="0"/>
              <a:t>Levels of organization of the biosphere</a:t>
            </a:r>
          </a:p>
          <a:p>
            <a:pPr lvl="1"/>
            <a:r>
              <a:rPr lang="en-US" dirty="0" smtClean="0"/>
              <a:t>Species-group of organisms that can interbreed because they are so similar to each other</a:t>
            </a:r>
          </a:p>
          <a:p>
            <a:pPr lvl="1"/>
            <a:r>
              <a:rPr lang="en-US" dirty="0" smtClean="0"/>
              <a:t>Populations-a group of individuals that belong to the same species and live in the same area</a:t>
            </a:r>
          </a:p>
          <a:p>
            <a:pPr lvl="1"/>
            <a:r>
              <a:rPr lang="en-US" dirty="0" smtClean="0"/>
              <a:t>Communities-a collection of different populations that live together in a defined area</a:t>
            </a:r>
          </a:p>
          <a:p>
            <a:pPr lvl="1"/>
            <a:r>
              <a:rPr lang="en-US" dirty="0" smtClean="0"/>
              <a:t>Ecosystem-a collection of organisms that live in a particular place together with the non-living environment</a:t>
            </a:r>
          </a:p>
          <a:p>
            <a:pPr lvl="1"/>
            <a:r>
              <a:rPr lang="en-US" dirty="0" smtClean="0"/>
              <a:t>Biome-a group of ecosystems that have the same climate and similar dominant communities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What is Ecology</a:t>
            </a:r>
            <a:endParaRPr lang="en-US" dirty="0"/>
          </a:p>
        </p:txBody>
      </p:sp>
      <p:sp>
        <p:nvSpPr>
          <p:cNvPr id="3" name="Content Placeholder 2"/>
          <p:cNvSpPr>
            <a:spLocks noGrp="1"/>
          </p:cNvSpPr>
          <p:nvPr>
            <p:ph idx="1"/>
          </p:nvPr>
        </p:nvSpPr>
        <p:spPr>
          <a:xfrm>
            <a:off x="457200" y="1752600"/>
            <a:ext cx="8229600" cy="4389120"/>
          </a:xfrm>
        </p:spPr>
        <p:txBody>
          <a:bodyPr>
            <a:noAutofit/>
          </a:bodyPr>
          <a:lstStyle/>
          <a:p>
            <a:r>
              <a:rPr lang="en-US" sz="1800" dirty="0" smtClean="0"/>
              <a:t>Ecological methods</a:t>
            </a:r>
          </a:p>
          <a:p>
            <a:r>
              <a:rPr lang="en-US" sz="1800" dirty="0" smtClean="0"/>
              <a:t>Three approaches:</a:t>
            </a:r>
          </a:p>
          <a:p>
            <a:pPr lvl="1"/>
            <a:r>
              <a:rPr lang="en-US" sz="1800" dirty="0" smtClean="0"/>
              <a:t>Observing</a:t>
            </a:r>
          </a:p>
          <a:p>
            <a:pPr lvl="2"/>
            <a:r>
              <a:rPr lang="en-US" sz="1800" dirty="0" smtClean="0"/>
              <a:t>For example, what species live here, how many individuals are there.</a:t>
            </a:r>
          </a:p>
          <a:p>
            <a:pPr lvl="2"/>
            <a:r>
              <a:rPr lang="en-US" sz="1800" dirty="0" smtClean="0"/>
              <a:t>May be a first step in designing an experiment</a:t>
            </a:r>
          </a:p>
          <a:p>
            <a:pPr lvl="1"/>
            <a:r>
              <a:rPr lang="en-US" sz="1800" dirty="0" smtClean="0"/>
              <a:t>Experimenting</a:t>
            </a:r>
          </a:p>
          <a:p>
            <a:pPr lvl="2"/>
            <a:r>
              <a:rPr lang="en-US" sz="1800" dirty="0" smtClean="0"/>
              <a:t>Used to test hypotheses</a:t>
            </a:r>
          </a:p>
          <a:p>
            <a:pPr lvl="2"/>
            <a:r>
              <a:rPr lang="en-US" sz="1800" dirty="0" smtClean="0"/>
              <a:t>Ecologists may set up an artificial environment in a lab or in a natural ecosystem</a:t>
            </a:r>
          </a:p>
          <a:p>
            <a:pPr lvl="1"/>
            <a:r>
              <a:rPr lang="en-US" sz="1800" dirty="0" smtClean="0"/>
              <a:t>Modeling</a:t>
            </a:r>
          </a:p>
          <a:p>
            <a:pPr lvl="2"/>
            <a:r>
              <a:rPr lang="en-US" sz="1800" dirty="0" smtClean="0"/>
              <a:t>Events that occur over a long period of time (a pond turning into a meadow) are difficult to study. </a:t>
            </a:r>
          </a:p>
          <a:p>
            <a:pPr lvl="2"/>
            <a:r>
              <a:rPr lang="en-US" sz="1800" dirty="0" smtClean="0"/>
              <a:t>Ecologists make models to study things like global warming effects on ecosystems. </a:t>
            </a:r>
          </a:p>
          <a:p>
            <a:pPr lvl="2"/>
            <a:r>
              <a:rPr lang="en-US" sz="1800" dirty="0" smtClean="0"/>
              <a:t>Many are based on mathematical formulas based on data collected through observation and experimentation</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i.ytimg.com/vi/5FtlqU1DDK0/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343900" cy="625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13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Energy Flow</a:t>
            </a:r>
            <a:endParaRPr lang="en-US" dirty="0"/>
          </a:p>
        </p:txBody>
      </p:sp>
      <p:sp>
        <p:nvSpPr>
          <p:cNvPr id="3" name="Content Placeholder 2"/>
          <p:cNvSpPr>
            <a:spLocks noGrp="1"/>
          </p:cNvSpPr>
          <p:nvPr>
            <p:ph idx="1"/>
          </p:nvPr>
        </p:nvSpPr>
        <p:spPr/>
        <p:txBody>
          <a:bodyPr/>
          <a:lstStyle/>
          <a:p>
            <a:r>
              <a:rPr lang="en-US" sz="2800" b="1" dirty="0" smtClean="0"/>
              <a:t>Producers</a:t>
            </a:r>
          </a:p>
          <a:p>
            <a:r>
              <a:rPr lang="en-US" dirty="0" smtClean="0"/>
              <a:t>Sunlight is the main energy source for life on Earth</a:t>
            </a:r>
          </a:p>
          <a:p>
            <a:r>
              <a:rPr lang="en-US" dirty="0" smtClean="0"/>
              <a:t>Plants, algae and certain bacteria can capture energy from the sun or chemical are called producers</a:t>
            </a:r>
          </a:p>
          <a:p>
            <a:r>
              <a:rPr lang="en-US" dirty="0"/>
              <a:t>In a few ecosystems, some types of organisms rely on stored energy in organic chemical </a:t>
            </a:r>
            <a:r>
              <a:rPr lang="en-US" dirty="0" smtClean="0"/>
              <a:t>compounds</a:t>
            </a:r>
          </a:p>
          <a:p>
            <a:pPr lvl="1"/>
            <a:r>
              <a:rPr lang="en-US" dirty="0"/>
              <a:t>Chemosynthesis-use chemical compounds to produce carbohydrates</a:t>
            </a:r>
          </a:p>
          <a:p>
            <a:pPr lvl="1"/>
            <a:endParaRPr lang="en-US"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458</TotalTime>
  <Words>1076</Words>
  <Application>Microsoft Office PowerPoint</Application>
  <PresentationFormat>On-screen Show (4:3)</PresentationFormat>
  <Paragraphs>108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Chapter 3 The Biosphere</vt:lpstr>
      <vt:lpstr>3-1 What is Ecology</vt:lpstr>
      <vt:lpstr>3-1 What is Ecology</vt:lpstr>
      <vt:lpstr>3-1 What is Ecology</vt:lpstr>
      <vt:lpstr>Biosphere 2</vt:lpstr>
      <vt:lpstr>3-1 What is Ecology</vt:lpstr>
      <vt:lpstr>3-1 What is Ecology</vt:lpstr>
      <vt:lpstr>PowerPoint Presentation</vt:lpstr>
      <vt:lpstr>3-2 Energy Flow</vt:lpstr>
      <vt:lpstr>3-2 Energy Flow</vt:lpstr>
      <vt:lpstr>3-2 Energy Flow</vt:lpstr>
      <vt:lpstr>3-2 Energy Flow</vt:lpstr>
      <vt:lpstr>PowerPoint Presentation</vt:lpstr>
      <vt:lpstr>Energy Flow</vt:lpstr>
      <vt:lpstr>3-2 Energy Flow</vt:lpstr>
      <vt:lpstr>3-2 Energy Flow</vt:lpstr>
      <vt:lpstr>3-2 Energy Flow</vt:lpstr>
      <vt:lpstr>Ecological Pyramid</vt:lpstr>
      <vt:lpstr>3-3 Cycles of Matter</vt:lpstr>
      <vt:lpstr>3-3 Cycles of Matter</vt:lpstr>
      <vt:lpstr>Water Cycle</vt:lpstr>
      <vt:lpstr>3-3 Cycles of Matter</vt:lpstr>
      <vt:lpstr>Carbon Cycle</vt:lpstr>
      <vt:lpstr>3-3 Cycles of Matter</vt:lpstr>
      <vt:lpstr>Nitrogen Cycle</vt:lpstr>
      <vt:lpstr>3-3 Cycles of Matter</vt:lpstr>
      <vt:lpstr>Phosphorus Cycle</vt:lpstr>
      <vt:lpstr>3-3 Cycles of Matter</vt:lpstr>
      <vt:lpstr>3-3 Cycles of Matter</vt:lpstr>
      <vt:lpstr>3-3 Cycles of Matter-Algae Bloom</vt:lpstr>
    </vt:vector>
  </TitlesOfParts>
  <Company>Novato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The Biosphere</dc:title>
  <dc:creator>mlafevrebernt</dc:creator>
  <cp:lastModifiedBy>MICHELLE LAFEVRE-BERNT</cp:lastModifiedBy>
  <cp:revision>89</cp:revision>
  <dcterms:created xsi:type="dcterms:W3CDTF">2010-03-11T02:20:33Z</dcterms:created>
  <dcterms:modified xsi:type="dcterms:W3CDTF">2015-04-11T19:12:29Z</dcterms:modified>
</cp:coreProperties>
</file>