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105CEB6-3042-45B1-BC43-76C962AED201}" type="datetimeFigureOut">
              <a:rPr lang="en-US" smtClean="0"/>
              <a:t>4/11/2015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D4BA54-7C73-4C5B-A871-A9B85F77759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5CEB6-3042-45B1-BC43-76C962AED201}" type="datetimeFigureOut">
              <a:rPr lang="en-US" smtClean="0"/>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5CEB6-3042-45B1-BC43-76C962AED201}" type="datetimeFigureOut">
              <a:rPr lang="en-US" smtClean="0"/>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5CEB6-3042-45B1-BC43-76C962AED201}" type="datetimeFigureOut">
              <a:rPr lang="en-US" smtClean="0"/>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05CEB6-3042-45B1-BC43-76C962AED201}" type="datetimeFigureOut">
              <a:rPr lang="en-US" smtClean="0"/>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BA54-7C73-4C5B-A871-A9B85F77759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05CEB6-3042-45B1-BC43-76C962AED201}" type="datetimeFigureOut">
              <a:rPr lang="en-US" smtClean="0"/>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05CEB6-3042-45B1-BC43-76C962AED201}" type="datetimeFigureOut">
              <a:rPr lang="en-US" smtClean="0"/>
              <a:t>4/11/2015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05CEB6-3042-45B1-BC43-76C962AED201}" type="datetimeFigureOut">
              <a:rPr lang="en-US" smtClean="0"/>
              <a:t>4/11/2015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5CEB6-3042-45B1-BC43-76C962AED201}" type="datetimeFigureOut">
              <a:rPr lang="en-US" smtClean="0"/>
              <a:t>4/11/2015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05CEB6-3042-45B1-BC43-76C962AED201}" type="datetimeFigureOut">
              <a:rPr lang="en-US" smtClean="0"/>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BA54-7C73-4C5B-A871-A9B85F7775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05CEB6-3042-45B1-BC43-76C962AED201}" type="datetimeFigureOut">
              <a:rPr lang="en-US" smtClean="0"/>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D4BA54-7C73-4C5B-A871-A9B85F77759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05CEB6-3042-45B1-BC43-76C962AED201}" type="datetimeFigureOut">
              <a:rPr lang="en-US" smtClean="0"/>
              <a:t>4/11/2015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D4BA54-7C73-4C5B-A871-A9B85F77759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4</a:t>
            </a:r>
            <a:endParaRPr lang="en-US" dirty="0"/>
          </a:p>
        </p:txBody>
      </p:sp>
      <p:sp>
        <p:nvSpPr>
          <p:cNvPr id="3" name="Subtitle 2"/>
          <p:cNvSpPr>
            <a:spLocks noGrp="1"/>
          </p:cNvSpPr>
          <p:nvPr>
            <p:ph type="subTitle" idx="1"/>
          </p:nvPr>
        </p:nvSpPr>
        <p:spPr/>
        <p:txBody>
          <a:bodyPr/>
          <a:lstStyle/>
          <a:p>
            <a:r>
              <a:rPr lang="en-US" dirty="0" smtClean="0"/>
              <a:t>Ecosystems and Communities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The area where an organism lives is its habitat</a:t>
            </a:r>
          </a:p>
          <a:p>
            <a:r>
              <a:rPr lang="en-US" dirty="0" smtClean="0"/>
              <a:t>A habitat includes biotic and </a:t>
            </a:r>
            <a:r>
              <a:rPr lang="en-US" dirty="0" err="1" smtClean="0"/>
              <a:t>abiotic</a:t>
            </a:r>
            <a:r>
              <a:rPr lang="en-US" dirty="0" smtClean="0"/>
              <a:t> factors</a:t>
            </a:r>
          </a:p>
          <a:p>
            <a:r>
              <a:rPr lang="en-US" dirty="0" smtClean="0"/>
              <a:t>A habitat is like an address; a niche is like a job</a:t>
            </a:r>
          </a:p>
          <a:p>
            <a:r>
              <a:rPr lang="en-US" dirty="0" smtClean="0"/>
              <a:t>Niche is a full range of physical and biological conditions in which the organism lives and the way in which the organism uses these conditions</a:t>
            </a:r>
          </a:p>
          <a:p>
            <a:pPr lvl="1"/>
            <a:r>
              <a:rPr lang="en-US" dirty="0" smtClean="0"/>
              <a:t>Could include what is eaten, how the food is obtained, and what other species uses the organism as food, when and how it reproduces and physical conditions needed to survive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4-2 What Shapes an Ecosystem-Niches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061310" y="1935163"/>
            <a:ext cx="5021379" cy="43894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4-2 What Shapes an Ecosystem</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Community Interactions affect an ecosystem</a:t>
            </a:r>
          </a:p>
          <a:p>
            <a:r>
              <a:rPr lang="en-US" dirty="0" smtClean="0"/>
              <a:t>Competition-occurs when organisms of the same or different species attempt to use the same resources in the same place at the same time</a:t>
            </a:r>
          </a:p>
          <a:p>
            <a:pPr lvl="1"/>
            <a:r>
              <a:rPr lang="en-US" dirty="0" smtClean="0"/>
              <a:t>Resource-any necessity of life-water, nutrients, light, food</a:t>
            </a:r>
          </a:p>
          <a:p>
            <a:pPr lvl="1"/>
            <a:r>
              <a:rPr lang="en-US" dirty="0" smtClean="0"/>
              <a:t>Direct competition often results in a winner and a lose, the losing organism failing to survive</a:t>
            </a:r>
          </a:p>
          <a:p>
            <a:pPr lvl="1"/>
            <a:r>
              <a:rPr lang="en-US" dirty="0" smtClean="0"/>
              <a:t>Competitive exclusion principle-no two species can occupy the same niche in the same habitat at the same time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Predation-an interaction in which one organism captures and feeds on another organism</a:t>
            </a:r>
          </a:p>
          <a:p>
            <a:pPr lvl="1"/>
            <a:r>
              <a:rPr lang="en-US" dirty="0" smtClean="0"/>
              <a:t>The organism that does the eating is the predator</a:t>
            </a:r>
          </a:p>
          <a:p>
            <a:pPr lvl="1"/>
            <a:r>
              <a:rPr lang="en-US" dirty="0" smtClean="0"/>
              <a:t>The organism that is killed and eaten is the prey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Symbiosis-Any relationship in which two species live closely together</a:t>
            </a:r>
          </a:p>
          <a:p>
            <a:pPr lvl="1"/>
            <a:r>
              <a:rPr lang="en-US" dirty="0" smtClean="0"/>
              <a:t>Mutualism-both species benefit-Ex: flowers  and insects</a:t>
            </a:r>
          </a:p>
          <a:p>
            <a:pPr lvl="1"/>
            <a:r>
              <a:rPr lang="en-US" dirty="0" smtClean="0"/>
              <a:t>Commensalism-one species benefits, the second is neither helped nor harmed-Ex: barnacles on a whale’s skin</a:t>
            </a:r>
          </a:p>
          <a:p>
            <a:pPr lvl="1"/>
            <a:r>
              <a:rPr lang="en-US" dirty="0" smtClean="0"/>
              <a:t>Parasitism-one organism lives on or inside another and harms it-Ex: tapeworms, fleas and ticks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Ecological Succession</a:t>
            </a:r>
          </a:p>
          <a:p>
            <a:r>
              <a:rPr lang="en-US" dirty="0" smtClean="0"/>
              <a:t>Ecosystems are constantly changing in response to natural and human disturbances. As an ecosystem changes, older inhabitants gradually die off and new organisms move in, causing further changes in the community</a:t>
            </a:r>
          </a:p>
          <a:p>
            <a:r>
              <a:rPr lang="en-US" dirty="0" smtClean="0"/>
              <a:t>Called ecological succession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Primary Succession-succession that takes place on surfaces where no soil exists</a:t>
            </a:r>
          </a:p>
          <a:p>
            <a:pPr lvl="1"/>
            <a:r>
              <a:rPr lang="en-US" dirty="0" smtClean="0"/>
              <a:t>The first species to appear are the pioneer species</a:t>
            </a:r>
          </a:p>
          <a:p>
            <a:pPr lvl="1"/>
            <a:r>
              <a:rPr lang="en-US" dirty="0" smtClean="0"/>
              <a:t>Example lichen growing on volcanic rocks</a:t>
            </a:r>
          </a:p>
          <a:p>
            <a:r>
              <a:rPr lang="en-US" dirty="0" smtClean="0"/>
              <a:t>Secondary Succession-when a disturbance of some kind changes an existing community without removing the soil</a:t>
            </a:r>
          </a:p>
          <a:p>
            <a:pPr lvl="1"/>
            <a:r>
              <a:rPr lang="en-US" dirty="0" smtClean="0"/>
              <a:t>Example new plants growing back after a forest fire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299270" y="1828800"/>
            <a:ext cx="3311330" cy="438943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8600" y="1981200"/>
            <a:ext cx="5010150" cy="3771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Succession in a Marine Ecosystem</a:t>
            </a:r>
          </a:p>
          <a:p>
            <a:pPr lvl="1"/>
            <a:r>
              <a:rPr lang="en-US" dirty="0" smtClean="0"/>
              <a:t>A large whale died and sunk to the bottom of the ocean</a:t>
            </a:r>
          </a:p>
          <a:p>
            <a:pPr lvl="1"/>
            <a:r>
              <a:rPr lang="en-US" dirty="0" smtClean="0"/>
              <a:t>Scavengers and decomposers are attracted to the carcass</a:t>
            </a:r>
          </a:p>
          <a:p>
            <a:pPr lvl="1"/>
            <a:r>
              <a:rPr lang="en-US" dirty="0" smtClean="0"/>
              <a:t>Small fish, crabs, snails and other marine animals are supported by the carcass</a:t>
            </a:r>
          </a:p>
          <a:p>
            <a:pPr lvl="1"/>
            <a:r>
              <a:rPr lang="en-US" dirty="0" smtClean="0"/>
              <a:t>Finally, heterotrophic bacteria decompose the oils in the whale bones, and release chemicals that attract other chemotropic bacteria</a:t>
            </a:r>
          </a:p>
          <a:p>
            <a:pPr lvl="1"/>
            <a:r>
              <a:rPr lang="en-US" dirty="0" smtClean="0"/>
              <a:t>Chemotropic bacteria support snails, mussels, crabs, etc.</a:t>
            </a:r>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4-2 Succession in a Marine Ecosystem</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24000" y="2514600"/>
            <a:ext cx="5158953" cy="32329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The Role of the Climate</a:t>
            </a:r>
            <a:endParaRPr lang="en-US" dirty="0"/>
          </a:p>
        </p:txBody>
      </p:sp>
      <p:sp>
        <p:nvSpPr>
          <p:cNvPr id="3" name="Content Placeholder 2"/>
          <p:cNvSpPr>
            <a:spLocks noGrp="1"/>
          </p:cNvSpPr>
          <p:nvPr>
            <p:ph idx="1"/>
          </p:nvPr>
        </p:nvSpPr>
        <p:spPr/>
        <p:txBody>
          <a:bodyPr/>
          <a:lstStyle/>
          <a:p>
            <a:r>
              <a:rPr lang="en-US" dirty="0" smtClean="0"/>
              <a:t>Weather-the day to day condition of the Earth’s atmosphere</a:t>
            </a:r>
          </a:p>
          <a:p>
            <a:r>
              <a:rPr lang="en-US" dirty="0" smtClean="0"/>
              <a:t>Climate-the average year after year conditions of temperature and precipitation in a particular region</a:t>
            </a:r>
          </a:p>
          <a:p>
            <a:r>
              <a:rPr lang="en-US" dirty="0" smtClean="0"/>
              <a:t>The Greenhouse Effect-Heat is retained near the Earth by a layer of gases in the Earth’s atmosphere</a:t>
            </a:r>
          </a:p>
          <a:p>
            <a:pPr lvl="1"/>
            <a:r>
              <a:rPr lang="en-US" dirty="0" smtClean="0"/>
              <a:t>Gases include CO2, H2O and CH4(methane)</a:t>
            </a:r>
          </a:p>
          <a:p>
            <a:pPr lvl="1"/>
            <a:r>
              <a:rPr lang="en-US" dirty="0" smtClean="0"/>
              <a:t>Called greenhouse gases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Land Biomes</a:t>
            </a:r>
            <a:endParaRPr lang="en-US" dirty="0"/>
          </a:p>
        </p:txBody>
      </p:sp>
      <p:sp>
        <p:nvSpPr>
          <p:cNvPr id="3" name="Content Placeholder 2"/>
          <p:cNvSpPr>
            <a:spLocks noGrp="1"/>
          </p:cNvSpPr>
          <p:nvPr>
            <p:ph idx="1"/>
          </p:nvPr>
        </p:nvSpPr>
        <p:spPr/>
        <p:txBody>
          <a:bodyPr/>
          <a:lstStyle/>
          <a:p>
            <a:r>
              <a:rPr lang="en-US" dirty="0" smtClean="0"/>
              <a:t>Biome-a particular physical environment that contains a characteristic collection of plants and animals. Example: temperate grasslands-large areas of flat land in regions with dry, temperate climates on several continents</a:t>
            </a:r>
          </a:p>
          <a:p>
            <a:r>
              <a:rPr lang="en-US" dirty="0" smtClean="0"/>
              <a:t>Microclimate-climate within a small area within a small area of a biome that is significantly different from the climate around it. Example: Sunset area in San Francisco, or at the northern coast of  California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Land Biomes</a:t>
            </a:r>
            <a:endParaRPr lang="en-US" dirty="0"/>
          </a:p>
        </p:txBody>
      </p:sp>
      <p:sp>
        <p:nvSpPr>
          <p:cNvPr id="3" name="Content Placeholder 2"/>
          <p:cNvSpPr>
            <a:spLocks noGrp="1"/>
          </p:cNvSpPr>
          <p:nvPr>
            <p:ph idx="1"/>
          </p:nvPr>
        </p:nvSpPr>
        <p:spPr/>
        <p:txBody>
          <a:bodyPr/>
          <a:lstStyle/>
          <a:p>
            <a:r>
              <a:rPr lang="en-US" dirty="0" smtClean="0"/>
              <a:t>Major Biomes</a:t>
            </a:r>
          </a:p>
          <a:p>
            <a:r>
              <a:rPr lang="en-US" dirty="0" smtClean="0"/>
              <a:t>Tropical rain forest, tropical dry forest, tropical savanna, desert, temperate grassland, temperate woodland and </a:t>
            </a:r>
            <a:r>
              <a:rPr lang="en-US" dirty="0" err="1" smtClean="0"/>
              <a:t>shrubland</a:t>
            </a:r>
            <a:r>
              <a:rPr lang="en-US" dirty="0" smtClean="0"/>
              <a:t>, temperate forest, northwestern coniferous forest, boreal forest and tundra</a:t>
            </a:r>
          </a:p>
          <a:p>
            <a:r>
              <a:rPr lang="en-US" dirty="0" err="1" smtClean="0"/>
              <a:t>Boundries</a:t>
            </a:r>
            <a:r>
              <a:rPr lang="en-US" dirty="0" smtClean="0"/>
              <a:t> are transitional area between the biomes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4-3 Major Biomes</a:t>
            </a:r>
            <a:br>
              <a:rPr lang="en-US" dirty="0" smtClean="0"/>
            </a:b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466850" y="2296319"/>
            <a:ext cx="6210300" cy="3667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Major Biomes</a:t>
            </a:r>
            <a:endParaRPr lang="en-US" dirty="0"/>
          </a:p>
        </p:txBody>
      </p:sp>
      <p:sp>
        <p:nvSpPr>
          <p:cNvPr id="3" name="Content Placeholder 2"/>
          <p:cNvSpPr>
            <a:spLocks noGrp="1"/>
          </p:cNvSpPr>
          <p:nvPr>
            <p:ph idx="1"/>
          </p:nvPr>
        </p:nvSpPr>
        <p:spPr/>
        <p:txBody>
          <a:bodyPr/>
          <a:lstStyle/>
          <a:p>
            <a:r>
              <a:rPr lang="en-US" dirty="0" smtClean="0"/>
              <a:t>See pages 100-102</a:t>
            </a:r>
          </a:p>
          <a:p>
            <a:r>
              <a:rPr lang="en-US" dirty="0" smtClean="0"/>
              <a:t>Make a chart in your notes summarizing the information</a:t>
            </a:r>
          </a:p>
          <a:p>
            <a:pPr lvl="1"/>
            <a:r>
              <a:rPr lang="en-US" dirty="0" smtClean="0"/>
              <a:t>6 columns, one for each biome</a:t>
            </a:r>
          </a:p>
          <a:p>
            <a:pPr lvl="1"/>
            <a:r>
              <a:rPr lang="en-US" dirty="0" smtClean="0"/>
              <a:t>4 rows</a:t>
            </a:r>
          </a:p>
          <a:p>
            <a:pPr lvl="2"/>
            <a:r>
              <a:rPr lang="en-US" dirty="0" err="1" smtClean="0"/>
              <a:t>Abiotic</a:t>
            </a:r>
            <a:r>
              <a:rPr lang="en-US" dirty="0" smtClean="0"/>
              <a:t> factors</a:t>
            </a:r>
          </a:p>
          <a:p>
            <a:pPr lvl="2"/>
            <a:r>
              <a:rPr lang="en-US" dirty="0" smtClean="0"/>
              <a:t>Dominant plats</a:t>
            </a:r>
          </a:p>
          <a:p>
            <a:pPr lvl="2"/>
            <a:r>
              <a:rPr lang="en-US" dirty="0" smtClean="0"/>
              <a:t>Dominant wildlife</a:t>
            </a:r>
          </a:p>
          <a:p>
            <a:pPr lvl="2"/>
            <a:r>
              <a:rPr lang="en-US" dirty="0" smtClean="0"/>
              <a:t>Geographic distribution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Other Land Areas</a:t>
            </a:r>
            <a:endParaRPr lang="en-US" dirty="0"/>
          </a:p>
        </p:txBody>
      </p:sp>
      <p:sp>
        <p:nvSpPr>
          <p:cNvPr id="3" name="Content Placeholder 2"/>
          <p:cNvSpPr>
            <a:spLocks noGrp="1"/>
          </p:cNvSpPr>
          <p:nvPr>
            <p:ph idx="1"/>
          </p:nvPr>
        </p:nvSpPr>
        <p:spPr/>
        <p:txBody>
          <a:bodyPr/>
          <a:lstStyle/>
          <a:p>
            <a:r>
              <a:rPr lang="en-US" dirty="0" smtClean="0"/>
              <a:t>Some areas of land don’t fall neatly into a category</a:t>
            </a:r>
          </a:p>
          <a:p>
            <a:pPr lvl="1"/>
            <a:r>
              <a:rPr lang="en-US" dirty="0" smtClean="0"/>
              <a:t>Mountain Ranges</a:t>
            </a:r>
          </a:p>
          <a:p>
            <a:pPr lvl="1"/>
            <a:r>
              <a:rPr lang="en-US" dirty="0" smtClean="0"/>
              <a:t>Polar Ice Caps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Aquatic Ecosystems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Determined primarily by the depth, flow, temperature and chemistry of the overlying water</a:t>
            </a:r>
          </a:p>
          <a:p>
            <a:r>
              <a:rPr lang="en-US" dirty="0" smtClean="0"/>
              <a:t>Freshwater Ecosystems</a:t>
            </a:r>
          </a:p>
          <a:p>
            <a:pPr lvl="1"/>
            <a:r>
              <a:rPr lang="en-US" dirty="0" smtClean="0"/>
              <a:t>Flowing water-stream, creek, river</a:t>
            </a:r>
          </a:p>
          <a:p>
            <a:pPr lvl="2"/>
            <a:r>
              <a:rPr lang="en-US" dirty="0" smtClean="0"/>
              <a:t>Water flows through(in and out)</a:t>
            </a:r>
          </a:p>
          <a:p>
            <a:pPr lvl="1"/>
            <a:r>
              <a:rPr lang="en-US" dirty="0" smtClean="0"/>
              <a:t>Standing water-Lakes and ponds</a:t>
            </a:r>
          </a:p>
          <a:p>
            <a:pPr lvl="2"/>
            <a:r>
              <a:rPr lang="en-US" dirty="0" smtClean="0"/>
              <a:t>Circulation within the body of water distributes nutrients</a:t>
            </a:r>
          </a:p>
          <a:p>
            <a:pPr lvl="2"/>
            <a:r>
              <a:rPr lang="en-US" dirty="0" smtClean="0"/>
              <a:t>Phytoplankton-algae; free floating; base of many food webs</a:t>
            </a:r>
          </a:p>
          <a:p>
            <a:pPr lvl="2"/>
            <a:r>
              <a:rPr lang="en-US" dirty="0" smtClean="0"/>
              <a:t>Zooplankton-</a:t>
            </a:r>
            <a:r>
              <a:rPr lang="en-US" dirty="0" err="1" smtClean="0"/>
              <a:t>Planktonic</a:t>
            </a:r>
            <a:r>
              <a:rPr lang="en-US" dirty="0" smtClean="0"/>
              <a:t> animals that feed on the phytoplankton</a:t>
            </a:r>
          </a:p>
          <a:p>
            <a:pPr lvl="1"/>
            <a:r>
              <a:rPr lang="en-US" dirty="0" smtClean="0"/>
              <a:t>Freshwater wetlands</a:t>
            </a:r>
          </a:p>
          <a:p>
            <a:pPr lvl="2"/>
            <a:r>
              <a:rPr lang="en-US" dirty="0" smtClean="0"/>
              <a:t>Water covers the soil or is at or near the surface of the soil for at least part of the year</a:t>
            </a:r>
          </a:p>
          <a:p>
            <a:pPr lvl="2"/>
            <a:r>
              <a:rPr lang="en-US" dirty="0" smtClean="0"/>
              <a:t>Includes bogs, marshes and swamps</a:t>
            </a:r>
          </a:p>
          <a:p>
            <a:pPr lvl="1">
              <a:buNone/>
            </a:pPr>
            <a:r>
              <a:rPr lang="en-US" dirty="0" smtClean="0"/>
              <a:t>-</a:t>
            </a:r>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Aquatic Ecosystems</a:t>
            </a:r>
            <a:endParaRPr lang="en-US" dirty="0"/>
          </a:p>
        </p:txBody>
      </p:sp>
      <p:sp>
        <p:nvSpPr>
          <p:cNvPr id="3" name="Content Placeholder 2"/>
          <p:cNvSpPr>
            <a:spLocks noGrp="1"/>
          </p:cNvSpPr>
          <p:nvPr>
            <p:ph idx="1"/>
          </p:nvPr>
        </p:nvSpPr>
        <p:spPr/>
        <p:txBody>
          <a:bodyPr/>
          <a:lstStyle/>
          <a:p>
            <a:r>
              <a:rPr lang="en-US" dirty="0" smtClean="0"/>
              <a:t>Estuaries-wetlands formed where rivers meet the sea</a:t>
            </a:r>
          </a:p>
          <a:p>
            <a:pPr lvl="1"/>
            <a:r>
              <a:rPr lang="en-US" dirty="0" smtClean="0"/>
              <a:t>Fresh and salt water</a:t>
            </a:r>
          </a:p>
          <a:p>
            <a:pPr lvl="1"/>
            <a:r>
              <a:rPr lang="en-US" dirty="0" smtClean="0"/>
              <a:t>Food web different from most ecosystems-most primary production is not consumed by herbivores, but enters food web as detritus</a:t>
            </a:r>
          </a:p>
          <a:p>
            <a:pPr lvl="1"/>
            <a:r>
              <a:rPr lang="en-US" dirty="0" smtClean="0"/>
              <a:t>Provides food for clams, worms and sponges</a:t>
            </a:r>
          </a:p>
          <a:p>
            <a:pPr lvl="1"/>
            <a:r>
              <a:rPr lang="en-US" dirty="0" smtClean="0"/>
              <a:t>Contain lot of biomass but few species</a:t>
            </a:r>
          </a:p>
          <a:p>
            <a:pPr lvl="1"/>
            <a:r>
              <a:rPr lang="en-US" dirty="0" smtClean="0"/>
              <a:t>Serve as a spawning nursery for snails and crabs</a:t>
            </a:r>
          </a:p>
          <a:p>
            <a:pPr lvl="1"/>
            <a:r>
              <a:rPr lang="en-US" dirty="0" smtClean="0"/>
              <a:t>Many animals and water fowl feed and nest there</a:t>
            </a:r>
          </a:p>
          <a:p>
            <a:pPr lvl="1"/>
            <a:r>
              <a:rPr lang="en-US" dirty="0" smtClean="0"/>
              <a:t>Salt marshes and mangrove swamps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Estuaries</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28600" y="2362200"/>
            <a:ext cx="4286250" cy="27336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648200" y="2286000"/>
            <a:ext cx="4254500" cy="31908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sp>
        <p:nvSpPr>
          <p:cNvPr id="3" name="Content Placeholder 2"/>
          <p:cNvSpPr>
            <a:spLocks noGrp="1"/>
          </p:cNvSpPr>
          <p:nvPr>
            <p:ph idx="1"/>
          </p:nvPr>
        </p:nvSpPr>
        <p:spPr/>
        <p:txBody>
          <a:bodyPr/>
          <a:lstStyle/>
          <a:p>
            <a:r>
              <a:rPr lang="en-US" dirty="0" err="1" smtClean="0"/>
              <a:t>Photic</a:t>
            </a:r>
            <a:r>
              <a:rPr lang="en-US" dirty="0" smtClean="0"/>
              <a:t> zone-photosynthesis can occur</a:t>
            </a:r>
          </a:p>
          <a:p>
            <a:r>
              <a:rPr lang="en-US" dirty="0" err="1" smtClean="0"/>
              <a:t>Aphotic</a:t>
            </a:r>
            <a:r>
              <a:rPr lang="en-US" dirty="0" smtClean="0"/>
              <a:t> zone-permanently dark; no photosynthesis</a:t>
            </a:r>
          </a:p>
          <a:p>
            <a:r>
              <a:rPr lang="en-US" dirty="0" smtClean="0"/>
              <a:t>Zones are also based on depth and distance from shore</a:t>
            </a:r>
          </a:p>
          <a:p>
            <a:pPr lvl="1"/>
            <a:r>
              <a:rPr lang="en-US" dirty="0" smtClean="0"/>
              <a:t>the intertidal zone</a:t>
            </a:r>
          </a:p>
          <a:p>
            <a:pPr lvl="1"/>
            <a:r>
              <a:rPr lang="en-US" dirty="0" smtClean="0"/>
              <a:t>the coastal zone </a:t>
            </a:r>
          </a:p>
          <a:p>
            <a:pPr lvl="1"/>
            <a:r>
              <a:rPr lang="en-US" dirty="0" smtClean="0"/>
              <a:t>the open ocean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81000" y="2362200"/>
            <a:ext cx="2743200" cy="164782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324826" y="1981200"/>
            <a:ext cx="3676174" cy="47244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0" y="4267200"/>
            <a:ext cx="4486275" cy="2314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476998" y="2362200"/>
            <a:ext cx="4667002" cy="29868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52400" y="2438400"/>
            <a:ext cx="4193843" cy="28098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sp>
        <p:nvSpPr>
          <p:cNvPr id="3" name="Content Placeholder 2"/>
          <p:cNvSpPr>
            <a:spLocks noGrp="1"/>
          </p:cNvSpPr>
          <p:nvPr>
            <p:ph idx="1"/>
          </p:nvPr>
        </p:nvSpPr>
        <p:spPr/>
        <p:txBody>
          <a:bodyPr>
            <a:normAutofit/>
          </a:bodyPr>
          <a:lstStyle/>
          <a:p>
            <a:r>
              <a:rPr lang="en-US" dirty="0" smtClean="0"/>
              <a:t>Intertidal Zone</a:t>
            </a:r>
          </a:p>
          <a:p>
            <a:pPr lvl="1"/>
            <a:r>
              <a:rPr lang="en-US" dirty="0" smtClean="0"/>
              <a:t>Organisms exposed to extreme changes in their surroundings every day</a:t>
            </a:r>
          </a:p>
          <a:p>
            <a:pPr lvl="1"/>
            <a:r>
              <a:rPr lang="en-US" dirty="0" smtClean="0"/>
              <a:t>Competition leads to </a:t>
            </a:r>
            <a:r>
              <a:rPr lang="en-US" dirty="0" err="1" smtClean="0"/>
              <a:t>zonation</a:t>
            </a:r>
            <a:r>
              <a:rPr lang="en-US" dirty="0" smtClean="0"/>
              <a:t>, or horizontal banding of organisms that live in a habitat</a:t>
            </a:r>
          </a:p>
          <a:p>
            <a:r>
              <a:rPr lang="en-US" dirty="0" smtClean="0"/>
              <a:t>Coastal Ocean</a:t>
            </a:r>
          </a:p>
          <a:p>
            <a:pPr lvl="1"/>
            <a:r>
              <a:rPr lang="en-US" dirty="0" smtClean="0"/>
              <a:t>Extends from low tide mark to the outer edge of the continental shelf</a:t>
            </a:r>
          </a:p>
          <a:p>
            <a:pPr lvl="1"/>
            <a:r>
              <a:rPr lang="en-US" dirty="0" smtClean="0"/>
              <a:t>Often shallow and </a:t>
            </a:r>
            <a:r>
              <a:rPr lang="en-US" dirty="0" err="1" smtClean="0"/>
              <a:t>photic</a:t>
            </a:r>
            <a:endParaRPr lang="en-US" dirty="0" smtClean="0"/>
          </a:p>
          <a:p>
            <a:pPr lvl="1"/>
            <a:r>
              <a:rPr lang="en-US" dirty="0" smtClean="0"/>
              <a:t>Kelp forests-giant brown algae that can grow 50 cm/day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Marine Ecosystems</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533400" y="2133600"/>
            <a:ext cx="2947737" cy="16002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3657600" y="2057400"/>
            <a:ext cx="2838450" cy="18923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381000" y="4572000"/>
            <a:ext cx="2996091" cy="1952625"/>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3581400" y="4572000"/>
            <a:ext cx="3249980" cy="1995488"/>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a:stretch>
            <a:fillRect/>
          </a:stretch>
        </p:blipFill>
        <p:spPr bwMode="auto">
          <a:xfrm>
            <a:off x="6553200" y="2822067"/>
            <a:ext cx="2362200" cy="154724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sp>
        <p:nvSpPr>
          <p:cNvPr id="3" name="Content Placeholder 2"/>
          <p:cNvSpPr>
            <a:spLocks noGrp="1"/>
          </p:cNvSpPr>
          <p:nvPr>
            <p:ph idx="1"/>
          </p:nvPr>
        </p:nvSpPr>
        <p:spPr/>
        <p:txBody>
          <a:bodyPr/>
          <a:lstStyle/>
          <a:p>
            <a:r>
              <a:rPr lang="en-US" dirty="0" smtClean="0"/>
              <a:t>Coral Reefs</a:t>
            </a:r>
          </a:p>
          <a:p>
            <a:pPr lvl="1"/>
            <a:r>
              <a:rPr lang="en-US" dirty="0" smtClean="0"/>
              <a:t>Warm shallow coastal water, less than 40 feet deep</a:t>
            </a:r>
          </a:p>
          <a:p>
            <a:pPr lvl="1"/>
            <a:r>
              <a:rPr lang="en-US" dirty="0" smtClean="0"/>
              <a:t>Most diverse and productive environments on earth</a:t>
            </a:r>
          </a:p>
          <a:p>
            <a:pPr lvl="1"/>
            <a:r>
              <a:rPr lang="en-US" dirty="0" smtClean="0"/>
              <a:t>Animals have hard CaCO3 exoskeletons</a:t>
            </a:r>
          </a:p>
          <a:p>
            <a:pPr lvl="1"/>
            <a:r>
              <a:rPr lang="en-US" dirty="0" smtClean="0"/>
              <a:t>Coral animals are relatives of jellyfish</a:t>
            </a:r>
          </a:p>
          <a:p>
            <a:pPr lvl="1"/>
            <a:r>
              <a:rPr lang="en-US" dirty="0" smtClean="0"/>
              <a:t>Live in symbiosis with algae that carry out photosynthesis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sp>
        <p:nvSpPr>
          <p:cNvPr id="3" name="Content Placeholder 2"/>
          <p:cNvSpPr>
            <a:spLocks noGrp="1"/>
          </p:cNvSpPr>
          <p:nvPr>
            <p:ph idx="1"/>
          </p:nvPr>
        </p:nvSpPr>
        <p:spPr/>
        <p:txBody>
          <a:bodyPr/>
          <a:lstStyle/>
          <a:p>
            <a:r>
              <a:rPr lang="en-US" dirty="0" smtClean="0"/>
              <a:t>Open Ocean</a:t>
            </a:r>
          </a:p>
          <a:p>
            <a:pPr lvl="1"/>
            <a:r>
              <a:rPr lang="en-US" dirty="0" smtClean="0"/>
              <a:t>Begins at end of continental shelf</a:t>
            </a:r>
          </a:p>
          <a:p>
            <a:pPr lvl="1"/>
            <a:r>
              <a:rPr lang="en-US" dirty="0" smtClean="0"/>
              <a:t>500-11,000 meters deep</a:t>
            </a:r>
          </a:p>
          <a:p>
            <a:pPr lvl="1"/>
            <a:r>
              <a:rPr lang="en-US" dirty="0" smtClean="0"/>
              <a:t>Exposed to high pressure, cold temperatures, total darkness</a:t>
            </a:r>
          </a:p>
          <a:p>
            <a:pPr lvl="1"/>
            <a:r>
              <a:rPr lang="en-US" dirty="0" smtClean="0"/>
              <a:t>Low productivity, </a:t>
            </a:r>
            <a:r>
              <a:rPr lang="en-US" dirty="0" err="1" smtClean="0"/>
              <a:t>photic</a:t>
            </a:r>
            <a:r>
              <a:rPr lang="en-US" dirty="0" smtClean="0"/>
              <a:t> zone is responsible for much of the photosynthesis that happens on earth because the oceans are so large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Marine Ecosystems</a:t>
            </a:r>
            <a:endParaRPr lang="en-US" dirty="0"/>
          </a:p>
        </p:txBody>
      </p:sp>
      <p:sp>
        <p:nvSpPr>
          <p:cNvPr id="3" name="Content Placeholder 2"/>
          <p:cNvSpPr>
            <a:spLocks noGrp="1"/>
          </p:cNvSpPr>
          <p:nvPr>
            <p:ph idx="1"/>
          </p:nvPr>
        </p:nvSpPr>
        <p:spPr/>
        <p:txBody>
          <a:bodyPr/>
          <a:lstStyle/>
          <a:p>
            <a:r>
              <a:rPr lang="en-US" dirty="0" err="1" smtClean="0"/>
              <a:t>Bethnic</a:t>
            </a:r>
            <a:r>
              <a:rPr lang="en-US" dirty="0" smtClean="0"/>
              <a:t> Zone</a:t>
            </a:r>
          </a:p>
          <a:p>
            <a:r>
              <a:rPr lang="en-US" dirty="0" smtClean="0"/>
              <a:t>Ocean floor</a:t>
            </a:r>
          </a:p>
          <a:p>
            <a:r>
              <a:rPr lang="en-US" dirty="0" smtClean="0"/>
              <a:t>Sea stars, anemones, marine worms</a:t>
            </a:r>
          </a:p>
          <a:p>
            <a:r>
              <a:rPr lang="en-US" dirty="0" smtClean="0"/>
              <a:t>Wait for nutrients produced in the </a:t>
            </a:r>
            <a:r>
              <a:rPr lang="en-US" dirty="0" err="1" smtClean="0"/>
              <a:t>photic</a:t>
            </a:r>
            <a:r>
              <a:rPr lang="en-US" dirty="0" smtClean="0"/>
              <a:t> zone above to drift down with cold ocean water currents</a:t>
            </a:r>
          </a:p>
          <a:p>
            <a:r>
              <a:rPr lang="en-US" dirty="0" smtClean="0"/>
              <a:t>Deep sea vents-openings in the earth’s crust-chemosynthetic bacteria live there; remember </a:t>
            </a:r>
            <a:r>
              <a:rPr lang="en-US" dirty="0" err="1" smtClean="0"/>
              <a:t>Taq</a:t>
            </a:r>
            <a:r>
              <a:rPr lang="en-US" dirty="0" smtClean="0"/>
              <a:t> DNA polymerase from </a:t>
            </a:r>
            <a:r>
              <a:rPr lang="en-US" i="1" dirty="0" smtClean="0"/>
              <a:t>Thermopolis </a:t>
            </a:r>
            <a:r>
              <a:rPr lang="en-US" i="1" dirty="0" err="1" smtClean="0"/>
              <a:t>aquaticus</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The Role of Climate</a:t>
            </a:r>
            <a:endParaRPr lang="en-US" dirty="0"/>
          </a:p>
        </p:txBody>
      </p:sp>
      <p:sp>
        <p:nvSpPr>
          <p:cNvPr id="3" name="Content Placeholder 2"/>
          <p:cNvSpPr>
            <a:spLocks noGrp="1"/>
          </p:cNvSpPr>
          <p:nvPr>
            <p:ph idx="1"/>
          </p:nvPr>
        </p:nvSpPr>
        <p:spPr/>
        <p:txBody>
          <a:bodyPr/>
          <a:lstStyle/>
          <a:p>
            <a:r>
              <a:rPr lang="en-US" dirty="0" smtClean="0"/>
              <a:t>The Effect of Latitude on Climate</a:t>
            </a:r>
          </a:p>
          <a:p>
            <a:r>
              <a:rPr lang="en-US" dirty="0" smtClean="0"/>
              <a:t>The earth is tilted on its axis so solar radiation strikes different parts of the earth with different angle and energy</a:t>
            </a:r>
          </a:p>
          <a:p>
            <a:r>
              <a:rPr lang="en-US" dirty="0" smtClean="0"/>
              <a:t>As a result of different latitudes and the angle of heating, earth has 3 main climate zones</a:t>
            </a:r>
          </a:p>
          <a:p>
            <a:pPr lvl="1"/>
            <a:r>
              <a:rPr lang="en-US" dirty="0" smtClean="0"/>
              <a:t>Polar</a:t>
            </a:r>
          </a:p>
          <a:p>
            <a:pPr lvl="1"/>
            <a:r>
              <a:rPr lang="en-US" dirty="0" smtClean="0"/>
              <a:t>Temperate</a:t>
            </a:r>
          </a:p>
          <a:p>
            <a:pPr lvl="1"/>
            <a:r>
              <a:rPr lang="en-US" dirty="0" smtClean="0"/>
              <a:t>Tropical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p:spPr>
        <p:txBody>
          <a:bodyPr>
            <a:noAutofit/>
          </a:bodyPr>
          <a:lstStyle/>
          <a:p>
            <a:r>
              <a:rPr lang="en-US" sz="3500" dirty="0" smtClean="0"/>
              <a:t/>
            </a:r>
            <a:br>
              <a:rPr lang="en-US" sz="3500" dirty="0" smtClean="0"/>
            </a:br>
            <a:r>
              <a:rPr lang="en-US" sz="3500" dirty="0" smtClean="0"/>
              <a:t/>
            </a:r>
            <a:br>
              <a:rPr lang="en-US" sz="3500" dirty="0" smtClean="0"/>
            </a:br>
            <a:r>
              <a:rPr lang="en-US" sz="3500" dirty="0" smtClean="0"/>
              <a:t/>
            </a:r>
            <a:br>
              <a:rPr lang="en-US" sz="3500" dirty="0" smtClean="0"/>
            </a:br>
            <a:r>
              <a:rPr lang="en-US" sz="3500" dirty="0" smtClean="0"/>
              <a:t> </a:t>
            </a:r>
            <a:br>
              <a:rPr lang="en-US" sz="3500" dirty="0" smtClean="0"/>
            </a:br>
            <a:r>
              <a:rPr lang="en-US" sz="3500" dirty="0" smtClean="0"/>
              <a:t/>
            </a:r>
            <a:br>
              <a:rPr lang="en-US" sz="3500" dirty="0" smtClean="0"/>
            </a:br>
            <a:r>
              <a:rPr lang="en-US" sz="3500" dirty="0" smtClean="0"/>
              <a:t/>
            </a:r>
            <a:br>
              <a:rPr lang="en-US" sz="3500" dirty="0" smtClean="0"/>
            </a:br>
            <a:r>
              <a:rPr lang="en-US" sz="3500" dirty="0" smtClean="0"/>
              <a:t/>
            </a:r>
            <a:br>
              <a:rPr lang="en-US" sz="3500" dirty="0" smtClean="0"/>
            </a:br>
            <a:endParaRPr lang="en-US" sz="3500" dirty="0"/>
          </a:p>
        </p:txBody>
      </p:sp>
      <p:sp>
        <p:nvSpPr>
          <p:cNvPr id="3" name="Content Placeholder 2"/>
          <p:cNvSpPr>
            <a:spLocks noGrp="1"/>
          </p:cNvSpPr>
          <p:nvPr>
            <p:ph idx="1"/>
          </p:nvPr>
        </p:nvSpPr>
        <p:spPr/>
        <p:txBody>
          <a:bodyPr/>
          <a:lstStyle/>
          <a:p>
            <a:r>
              <a:rPr lang="en-US" dirty="0" smtClean="0"/>
              <a:t>Polar-sun strikes at a low angle; between 66.5 and 90 north and south</a:t>
            </a:r>
          </a:p>
          <a:p>
            <a:r>
              <a:rPr lang="en-US" dirty="0" smtClean="0"/>
              <a:t>Temperate-between polar zones and the tropics; more affected by the changing angles of the sun throughout the year; climate ranges from hot to cold, depending on the season</a:t>
            </a:r>
          </a:p>
          <a:p>
            <a:r>
              <a:rPr lang="en-US" dirty="0" smtClean="0"/>
              <a:t>Tropical zone-Near the equator, between 23.5  north and south of the equator; receives direct or near direct sunlight all year round</a:t>
            </a:r>
          </a:p>
        </p:txBody>
      </p:sp>
      <p:sp>
        <p:nvSpPr>
          <p:cNvPr id="4" name="Rectangle 3"/>
          <p:cNvSpPr/>
          <p:nvPr/>
        </p:nvSpPr>
        <p:spPr>
          <a:xfrm>
            <a:off x="838200" y="533400"/>
            <a:ext cx="7010400" cy="1200329"/>
          </a:xfrm>
          <a:prstGeom prst="rect">
            <a:avLst/>
          </a:prstGeom>
        </p:spPr>
        <p:txBody>
          <a:bodyPr wrap="square">
            <a:spAutoFit/>
          </a:bodyPr>
          <a:lstStyle/>
          <a:p>
            <a:r>
              <a:rPr lang="en-US" sz="3600" dirty="0" smtClean="0"/>
              <a:t>4-1 The Role of Climate-The Effect of Latitude on Climate </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The Role of Climate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58924" y="1935163"/>
            <a:ext cx="6226152" cy="43894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The Role of Climate</a:t>
            </a:r>
            <a:endParaRPr lang="en-US" dirty="0"/>
          </a:p>
        </p:txBody>
      </p:sp>
      <p:sp>
        <p:nvSpPr>
          <p:cNvPr id="3" name="Content Placeholder 2"/>
          <p:cNvSpPr>
            <a:spLocks noGrp="1"/>
          </p:cNvSpPr>
          <p:nvPr>
            <p:ph idx="1"/>
          </p:nvPr>
        </p:nvSpPr>
        <p:spPr/>
        <p:txBody>
          <a:bodyPr/>
          <a:lstStyle/>
          <a:p>
            <a:r>
              <a:rPr lang="en-US" dirty="0" smtClean="0"/>
              <a:t>Heat Transport in the Biosphere-The unequal heating of the earth’s surface drives winds and ocean currents because warm air rises and cold air sinks under the warm air</a:t>
            </a:r>
          </a:p>
          <a:p>
            <a:r>
              <a:rPr lang="en-US" dirty="0" smtClean="0"/>
              <a:t>Land masses can also affect weather-mountain ranges cause moist air to rise and cool, then it condenses and form clouds, which precipitate</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Climate-Wind and Ocean Currents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2590800"/>
            <a:ext cx="3905250" cy="24860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343400" y="2057400"/>
            <a:ext cx="4800600" cy="3600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What Shapes an Ecosystem</a:t>
            </a:r>
            <a:endParaRPr lang="en-US" dirty="0"/>
          </a:p>
        </p:txBody>
      </p:sp>
      <p:sp>
        <p:nvSpPr>
          <p:cNvPr id="3" name="Content Placeholder 2"/>
          <p:cNvSpPr>
            <a:spLocks noGrp="1"/>
          </p:cNvSpPr>
          <p:nvPr>
            <p:ph idx="1"/>
          </p:nvPr>
        </p:nvSpPr>
        <p:spPr/>
        <p:txBody>
          <a:bodyPr/>
          <a:lstStyle/>
          <a:p>
            <a:r>
              <a:rPr lang="en-US" dirty="0" smtClean="0"/>
              <a:t>Biotic and </a:t>
            </a:r>
            <a:r>
              <a:rPr lang="en-US" dirty="0" err="1" smtClean="0"/>
              <a:t>Abiotic</a:t>
            </a:r>
            <a:r>
              <a:rPr lang="en-US" dirty="0" smtClean="0"/>
              <a:t> factors</a:t>
            </a:r>
          </a:p>
          <a:p>
            <a:r>
              <a:rPr lang="en-US" dirty="0" smtClean="0"/>
              <a:t>Biotic factors-biological influences on organisms within the ecosystem</a:t>
            </a:r>
          </a:p>
          <a:p>
            <a:r>
              <a:rPr lang="en-US" dirty="0" err="1" smtClean="0"/>
              <a:t>Abiotic</a:t>
            </a:r>
            <a:r>
              <a:rPr lang="en-US" dirty="0" smtClean="0"/>
              <a:t> factors-physical or non-living factors that shape an ecosystem</a:t>
            </a:r>
          </a:p>
          <a:p>
            <a:r>
              <a:rPr lang="en-US" dirty="0" smtClean="0"/>
              <a:t>Together, biotic and </a:t>
            </a:r>
            <a:r>
              <a:rPr lang="en-US" dirty="0" err="1" smtClean="0"/>
              <a:t>abiotic</a:t>
            </a:r>
            <a:r>
              <a:rPr lang="en-US" dirty="0" smtClean="0"/>
              <a:t> factors determine the survival and growth of an organism and the productivity of the ecosystem in which the organism lives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TotalTime>
  <Words>1331</Words>
  <Application>Microsoft Office PowerPoint</Application>
  <PresentationFormat>On-screen Show (4:3)</PresentationFormat>
  <Paragraphs>152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Chapter 4</vt:lpstr>
      <vt:lpstr>4-1 The Role of the Climate</vt:lpstr>
      <vt:lpstr>Greenhouse Effect</vt:lpstr>
      <vt:lpstr>4-1 The Role of Climate</vt:lpstr>
      <vt:lpstr>        </vt:lpstr>
      <vt:lpstr>4-1 The Role of Climate</vt:lpstr>
      <vt:lpstr>4-1 The Role of Climate</vt:lpstr>
      <vt:lpstr>The Role of Climate-Wind and Ocean Currents</vt:lpstr>
      <vt:lpstr>4-2 What Shapes an Ecosystem</vt:lpstr>
      <vt:lpstr>4-2 What Shapes an Ecosystem</vt:lpstr>
      <vt:lpstr>4-2 What Shapes an Ecosystem-Niches</vt:lpstr>
      <vt:lpstr>4-2 What Shapes an Ecosystem</vt:lpstr>
      <vt:lpstr>4-2 What Shapes an Ecosystem</vt:lpstr>
      <vt:lpstr>4-2 What Shapes an Ecosystem</vt:lpstr>
      <vt:lpstr>4-2 What Shapes an Ecosystem</vt:lpstr>
      <vt:lpstr>4-2 What Shapes an Ecosystem</vt:lpstr>
      <vt:lpstr>4-2 What Shapes an Ecosystem</vt:lpstr>
      <vt:lpstr>4-2 What Shapes an Ecosystem</vt:lpstr>
      <vt:lpstr>4-2 Succession in a Marine Ecosystem</vt:lpstr>
      <vt:lpstr>4-3 Land Biomes</vt:lpstr>
      <vt:lpstr>4-3 Land Biomes</vt:lpstr>
      <vt:lpstr>  4-3 Major Biomes </vt:lpstr>
      <vt:lpstr>4-3 Major Biomes</vt:lpstr>
      <vt:lpstr>4-3 Other Land Areas</vt:lpstr>
      <vt:lpstr>4-4 Aquatic Ecosystems</vt:lpstr>
      <vt:lpstr>4-4 Aquatic Ecosystems</vt:lpstr>
      <vt:lpstr>4-4 Estuaries</vt:lpstr>
      <vt:lpstr>4-4 Marine Ecosystems</vt:lpstr>
      <vt:lpstr>4-4 Marine Ecosystems</vt:lpstr>
      <vt:lpstr>4-4 Marine Ecosystems</vt:lpstr>
      <vt:lpstr>Marine Ecosystems</vt:lpstr>
      <vt:lpstr>4-4 Marine Ecosystems</vt:lpstr>
      <vt:lpstr>4-4 Marine Ecosystems</vt:lpstr>
      <vt:lpstr>4-4 Marine Ecosystems</vt:lpstr>
    </vt:vector>
  </TitlesOfParts>
  <Company>Novato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mlafevrebernt</dc:creator>
  <cp:lastModifiedBy>MICHELLE LAFEVRE-BERNT</cp:lastModifiedBy>
  <cp:revision>115</cp:revision>
  <dcterms:created xsi:type="dcterms:W3CDTF">2010-03-15T23:28:19Z</dcterms:created>
  <dcterms:modified xsi:type="dcterms:W3CDTF">2015-04-11T19:15:22Z</dcterms:modified>
</cp:coreProperties>
</file>