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291" r:id="rId49"/>
    <p:sldId id="292" r:id="rId50"/>
    <p:sldId id="293" r:id="rId51"/>
    <p:sldId id="29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91CE9B-59BF-9044-A960-A6CA8D98EF60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D6E9B2-309C-4244-98FE-9DBF16017D3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6: Humans in the Biosphere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26368"/>
            <a:ext cx="4838700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70733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have a lot of conveniences now that allow us comfy homes, clothes and electronic devices… but these all require energy to produce and power! </a:t>
            </a:r>
          </a:p>
          <a:p>
            <a:pPr lvl="1"/>
            <a:r>
              <a:rPr lang="en-US" dirty="0" smtClean="0"/>
              <a:t>We get most of this energy from fossil fuels (coal, oil and natural gas)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34" y="1935480"/>
            <a:ext cx="4738666" cy="3360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52" y="5080253"/>
            <a:ext cx="2443718" cy="16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85293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Most ecosystems provide us with “goods and services” like water and air</a:t>
            </a:r>
          </a:p>
          <a:p>
            <a:r>
              <a:rPr lang="en-US" dirty="0" smtClean="0"/>
              <a:t>If it can’t, then we must spend money in order to produce them</a:t>
            </a:r>
          </a:p>
          <a:p>
            <a:pPr lvl="1"/>
            <a:r>
              <a:rPr lang="en-US" dirty="0" smtClean="0"/>
              <a:t>If the water isn’t being cleaned by the natural rivers and wetlands, we have to pay for chemicals and mechanics to make it safe to drink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94" y="1935480"/>
            <a:ext cx="3333206" cy="45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Renewable resource: can be produced or replaced by a healthy ecosystem</a:t>
            </a:r>
          </a:p>
          <a:p>
            <a:pPr lvl="1"/>
            <a:r>
              <a:rPr lang="en-US" dirty="0" smtClean="0"/>
              <a:t>Ex: Water, wind, organisms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50238"/>
            <a:ext cx="4038600" cy="4434840"/>
          </a:xfrm>
        </p:spPr>
        <p:txBody>
          <a:bodyPr/>
          <a:lstStyle/>
          <a:p>
            <a:r>
              <a:rPr lang="en-US" dirty="0" smtClean="0"/>
              <a:t>Nonrenewable resource: can’t replenish them within a reasonable amount of time</a:t>
            </a:r>
          </a:p>
          <a:p>
            <a:pPr lvl="1"/>
            <a:r>
              <a:rPr lang="en-US" dirty="0" smtClean="0"/>
              <a:t>Ex: Fossil fuels like coal, oil and natural gas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4208"/>
            <a:ext cx="3859894" cy="2536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92" y="4330941"/>
            <a:ext cx="2058638" cy="2414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84712" y="1935480"/>
            <a:ext cx="4302087" cy="4389120"/>
          </a:xfrm>
        </p:spPr>
        <p:txBody>
          <a:bodyPr/>
          <a:lstStyle/>
          <a:p>
            <a:r>
              <a:rPr lang="en-US" dirty="0" smtClean="0"/>
              <a:t>Sustainable development: using resources in an environmentally conscious and friendly way. </a:t>
            </a:r>
          </a:p>
          <a:p>
            <a:pPr lvl="1"/>
            <a:r>
              <a:rPr lang="en-US" dirty="0" smtClean="0"/>
              <a:t>Provides for human needs while preserving the ecosystem that produces those natural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3" y="2275855"/>
            <a:ext cx="4323336" cy="4158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should:	</a:t>
            </a:r>
          </a:p>
          <a:p>
            <a:pPr lvl="1"/>
            <a:r>
              <a:rPr lang="en-US" dirty="0" smtClean="0"/>
              <a:t>Cause no long-term harm to the ecosystem</a:t>
            </a:r>
          </a:p>
          <a:p>
            <a:pPr lvl="1"/>
            <a:r>
              <a:rPr lang="en-US" dirty="0" smtClean="0"/>
              <a:t>Consume as little energy and material as possible</a:t>
            </a:r>
          </a:p>
          <a:p>
            <a:pPr lvl="1"/>
            <a:r>
              <a:rPr lang="en-US" dirty="0" smtClean="0"/>
              <a:t>Should be able to withstand environmental stresses (droughts, floods, heat waves, cold snaps)</a:t>
            </a:r>
          </a:p>
          <a:p>
            <a:pPr lvl="1"/>
            <a:r>
              <a:rPr lang="en-US" dirty="0" smtClean="0"/>
              <a:t>Help people improve their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7" y="4519669"/>
            <a:ext cx="2743889" cy="2195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03" y="4476750"/>
            <a:ext cx="5505450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Resources Wisely – 6.2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obtain what we need from our local and global environments without destroying those environments?</a:t>
            </a:r>
          </a:p>
          <a:p>
            <a:pPr lvl="1"/>
            <a:r>
              <a:rPr lang="en-US" dirty="0" smtClean="0"/>
              <a:t>Not farming is not an option, we all need to eat and depend on things like wheat in many ways!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73" y="3947564"/>
            <a:ext cx="4182148" cy="2783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Healthy soil supports both agriculture and forestry</a:t>
            </a:r>
          </a:p>
          <a:p>
            <a:pPr lvl="1"/>
            <a:r>
              <a:rPr lang="en-US" dirty="0" smtClean="0"/>
              <a:t>Your cereal this morning and the paper of your textbook both depend on soil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6" y="3179574"/>
            <a:ext cx="5513331" cy="367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0814" y="1935480"/>
            <a:ext cx="4235986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Topsoil: the mineral and nutrient rich portion of soil</a:t>
            </a:r>
          </a:p>
          <a:p>
            <a:pPr lvl="1"/>
            <a:r>
              <a:rPr lang="en-US" dirty="0" smtClean="0"/>
              <a:t>Rich in organic matter and nutrients</a:t>
            </a:r>
          </a:p>
          <a:p>
            <a:pPr lvl="1"/>
            <a:r>
              <a:rPr lang="en-US" dirty="0" smtClean="0"/>
              <a:t>Allows water to drain</a:t>
            </a:r>
          </a:p>
          <a:p>
            <a:pPr lvl="1"/>
            <a:r>
              <a:rPr lang="en-US" dirty="0" smtClean="0"/>
              <a:t>Produced by long-term interactions between plants</a:t>
            </a:r>
          </a:p>
          <a:p>
            <a:pPr lvl="1"/>
            <a:r>
              <a:rPr lang="en-US" dirty="0" smtClean="0"/>
              <a:t>Can be renewable if managed correctly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0" y="2533880"/>
            <a:ext cx="4540173" cy="3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not managed correctly, topsoil can be depleted and we lose our farming grounds</a:t>
            </a:r>
          </a:p>
          <a:p>
            <a:pPr lvl="1"/>
            <a:r>
              <a:rPr lang="en-US" dirty="0" smtClean="0"/>
              <a:t>The great “Dust Bowl” in the 1930’s – long drought and bad farming led to a loss of many jobs and fertile 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1763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6783"/>
            <a:ext cx="3683306" cy="276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Soil erosion: the removal of soil by water or wind</a:t>
            </a:r>
          </a:p>
          <a:p>
            <a:pPr lvl="1"/>
            <a:r>
              <a:rPr lang="en-US" dirty="0" smtClean="0"/>
              <a:t>Soil erosion is common when land is plowed and left barren – all organic materials are carried away</a:t>
            </a:r>
          </a:p>
          <a:p>
            <a:r>
              <a:rPr lang="en-US" dirty="0" smtClean="0"/>
              <a:t>Desertification: when dry climates, farming, and overgrazing cause a farmland to turn into a desert.</a:t>
            </a:r>
          </a:p>
          <a:p>
            <a:pPr lvl="1"/>
            <a:r>
              <a:rPr lang="en-US" dirty="0" smtClean="0"/>
              <a:t>Happened to the Great Plains in the “Dust Bowl”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30" y="2430565"/>
            <a:ext cx="4515814" cy="3211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this: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impact your environment by every day actions? Write a brief paragraph explaining your impact on the world, why it is an impact, and whether it is positive or negative.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0" y="3555693"/>
            <a:ext cx="3988106" cy="29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388" y="1935480"/>
            <a:ext cx="3861412" cy="43891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Deforestation: the loss of forests</a:t>
            </a:r>
          </a:p>
          <a:p>
            <a:pPr lvl="1"/>
            <a:r>
              <a:rPr lang="en-US" dirty="0" smtClean="0"/>
              <a:t>Also has an effect on soil quality because forests hold the soil in place, protect the quality of the water, absorb carbon dioxide and help the climate.</a:t>
            </a:r>
          </a:p>
          <a:p>
            <a:r>
              <a:rPr lang="en-US" dirty="0" smtClean="0"/>
              <a:t>Some areas can re-grow their forests… but remember succession takes years!! </a:t>
            </a:r>
          </a:p>
          <a:p>
            <a:pPr lvl="1"/>
            <a:r>
              <a:rPr lang="en-US" dirty="0" smtClean="0"/>
              <a:t>Other areas, like the rainforest, can’t re-grow. Nonrenewable!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1" y="2456761"/>
            <a:ext cx="4729185" cy="3179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Deforestation can make matters worse if you allow over-grazing and farming in rainforests</a:t>
            </a:r>
          </a:p>
          <a:p>
            <a:pPr lvl="1"/>
            <a:r>
              <a:rPr lang="en-US" dirty="0" smtClean="0"/>
              <a:t>The topsoil layer in rainforests is very thin, so the organic matter is used up quickly (within a few years)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66" y="3623155"/>
            <a:ext cx="3839034" cy="2890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3" y="3684435"/>
            <a:ext cx="3997287" cy="299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Use and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29107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 is possible to minimize soil erosion through careful management of both agriculture and forestry</a:t>
            </a:r>
          </a:p>
          <a:p>
            <a:pPr lvl="1"/>
            <a:r>
              <a:rPr lang="en-US" dirty="0" smtClean="0"/>
              <a:t>Leave the stems! Don’t take everything off</a:t>
            </a:r>
          </a:p>
          <a:p>
            <a:pPr lvl="1"/>
            <a:r>
              <a:rPr lang="en-US" dirty="0" smtClean="0"/>
              <a:t>Crop rotation! Change the type of crop and how often</a:t>
            </a:r>
          </a:p>
          <a:p>
            <a:pPr lvl="1"/>
            <a:r>
              <a:rPr lang="en-US" dirty="0" smtClean="0"/>
              <a:t>“Terrace” the land… create steeps to help hold the soil</a:t>
            </a:r>
          </a:p>
          <a:p>
            <a:pPr lvl="1"/>
            <a:r>
              <a:rPr lang="en-US" dirty="0" smtClean="0"/>
              <a:t>Selectively harvest trees! Out with the old, in with the new!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49" y="1847088"/>
            <a:ext cx="3233451" cy="4850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Remember. Only 3% of Earth’s water is freshwater… and most of it is frozen in the ice caps!</a:t>
            </a:r>
          </a:p>
          <a:p>
            <a:r>
              <a:rPr lang="en-US" dirty="0" smtClean="0"/>
              <a:t>We must protect the ecosystems that collect and purify freshwater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71" y="3371160"/>
            <a:ext cx="4340646" cy="325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Pollutant: any harmful material that can enter the biosphere</a:t>
            </a:r>
          </a:p>
          <a:p>
            <a:r>
              <a:rPr lang="en-US" dirty="0" smtClean="0"/>
              <a:t>Point source pollution: when pollution enters water from one source</a:t>
            </a:r>
          </a:p>
          <a:p>
            <a:pPr lvl="1"/>
            <a:r>
              <a:rPr lang="en-US" dirty="0" smtClean="0"/>
              <a:t>Ex: From a factory or an oil spill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4249541"/>
            <a:ext cx="3383785" cy="2531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36" y="3515206"/>
            <a:ext cx="2879075" cy="31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Nonpoint sources: when pollutants enter water supplies from many smaller sources</a:t>
            </a:r>
          </a:p>
          <a:p>
            <a:pPr lvl="1"/>
            <a:r>
              <a:rPr lang="en-US" dirty="0" smtClean="0"/>
              <a:t>Ex: the grease and oil washed off streets by 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3360145"/>
            <a:ext cx="4976181" cy="3317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4478"/>
            <a:ext cx="4428781" cy="29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01" y="517059"/>
            <a:ext cx="8229600" cy="1143000"/>
          </a:xfrm>
        </p:spPr>
        <p:txBody>
          <a:bodyPr/>
          <a:lstStyle/>
          <a:p>
            <a:r>
              <a:rPr lang="en-US" dirty="0" smtClean="0"/>
              <a:t>Freshwater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80901" cy="4389120"/>
          </a:xfrm>
        </p:spPr>
        <p:txBody>
          <a:bodyPr/>
          <a:lstStyle/>
          <a:p>
            <a:r>
              <a:rPr lang="en-US" dirty="0" smtClean="0"/>
              <a:t>The primary sources of water pollution are:</a:t>
            </a:r>
          </a:p>
          <a:p>
            <a:pPr lvl="1"/>
            <a:r>
              <a:rPr lang="en-US" dirty="0" smtClean="0"/>
              <a:t>Industrial and agricultural chemicals</a:t>
            </a:r>
          </a:p>
          <a:p>
            <a:pPr lvl="1"/>
            <a:r>
              <a:rPr lang="en-US" dirty="0" smtClean="0"/>
              <a:t>Residential sewage</a:t>
            </a:r>
          </a:p>
          <a:p>
            <a:pPr lvl="1"/>
            <a:r>
              <a:rPr lang="en-US" dirty="0" smtClean="0"/>
              <a:t>Nonpoint 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59" y="1576361"/>
            <a:ext cx="3396393" cy="5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Industrial and Agricultural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Industrial pollutants are difficult to eliminate because they stay underneath the ground, in the sand and mud</a:t>
            </a:r>
            <a:endParaRPr lang="en-US" dirty="0"/>
          </a:p>
          <a:p>
            <a:pPr lvl="1"/>
            <a:r>
              <a:rPr lang="en-US" dirty="0" smtClean="0"/>
              <a:t>Ex: PCB’s – these were banned in the 1970’s</a:t>
            </a:r>
          </a:p>
          <a:p>
            <a:pPr lvl="1"/>
            <a:r>
              <a:rPr lang="en-US" dirty="0" smtClean="0"/>
              <a:t>Ex: DDT, a pesticide and insecticide that ran off into water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5" y="466680"/>
            <a:ext cx="1320398" cy="14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63" y="3745833"/>
            <a:ext cx="4137671" cy="2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Industrial and Agricultural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Biological magnification: when a pollutant (like DDT or mercury) is picked up by an organism and is not broken down or eliminated from its body</a:t>
            </a:r>
          </a:p>
          <a:p>
            <a:pPr lvl="1"/>
            <a:r>
              <a:rPr lang="en-US" dirty="0" smtClean="0"/>
              <a:t>Concentration increases as it goes up the food chain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8" y="3609845"/>
            <a:ext cx="4572000" cy="3238500"/>
          </a:xfrm>
          <a:prstGeom prst="rect">
            <a:avLst/>
          </a:prstGeom>
        </p:spPr>
      </p:pic>
      <p:pic>
        <p:nvPicPr>
          <p:cNvPr id="5" name="Picture 2" descr="http://www.pearsonsuccessnet.com/snpapp/iText/products/0-13-366951-3-tr/media/mlbio10a2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1" y="3568276"/>
            <a:ext cx="1754828" cy="332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Industrial and Agricultural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concentration of DDT was so high at one point that it threatened the existence of our national bird – the Bald Eagle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0692"/>
            <a:ext cx="1905000" cy="316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25" y="2877767"/>
            <a:ext cx="3586976" cy="39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83" y="4086833"/>
            <a:ext cx="2438377" cy="187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Effect of Human Activity – 6.1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when a growing human population doesn’t adequately manage natural resources that are both vital and limited?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27" y="2947013"/>
            <a:ext cx="4489373" cy="359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Sewage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does the waste in your toilet go when it flushes?</a:t>
            </a:r>
          </a:p>
          <a:p>
            <a:pPr lvl="1"/>
            <a:r>
              <a:rPr lang="en-US" dirty="0" smtClean="0"/>
              <a:t>Contaminates water (both fresh and salt) with microorganisms, and depletes it of oxygen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67100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27" y="3823379"/>
            <a:ext cx="3766545" cy="25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Quality and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650" y="1935480"/>
            <a:ext cx="4996149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Watershed conservation: clean all areas, including the areas that drop water off, to prevent pollution</a:t>
            </a:r>
          </a:p>
          <a:p>
            <a:pPr lvl="1"/>
            <a:r>
              <a:rPr lang="en-US" dirty="0" smtClean="0"/>
              <a:t>Sewage treatments to eliminate bacteria and disease</a:t>
            </a:r>
          </a:p>
          <a:p>
            <a:pPr lvl="1"/>
            <a:r>
              <a:rPr lang="en-US" dirty="0" smtClean="0"/>
              <a:t>Use integrated pest management (IPM) – natural predators to the pests instead of pesticides</a:t>
            </a:r>
          </a:p>
          <a:p>
            <a:pPr lvl="1"/>
            <a:r>
              <a:rPr lang="en-US" dirty="0" smtClean="0"/>
              <a:t>Drip irrigation: delivers water drop by drop directly to the roots of the plants that need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7" y="2094673"/>
            <a:ext cx="3236233" cy="40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389120"/>
          </a:xfrm>
        </p:spPr>
        <p:txBody>
          <a:bodyPr/>
          <a:lstStyle/>
          <a:p>
            <a:r>
              <a:rPr lang="en-US" dirty="0" smtClean="0"/>
              <a:t>We need oxygen to breathe! But our pollution is breaking down the ozone layer, which provides us with protection from UV radiation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0784"/>
            <a:ext cx="4357292" cy="495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412255" cy="4389120"/>
          </a:xfrm>
        </p:spPr>
        <p:txBody>
          <a:bodyPr/>
          <a:lstStyle/>
          <a:p>
            <a:r>
              <a:rPr lang="en-US" dirty="0" smtClean="0"/>
              <a:t>Common forms of air pollution include </a:t>
            </a:r>
          </a:p>
          <a:p>
            <a:pPr lvl="1"/>
            <a:r>
              <a:rPr lang="en-US" dirty="0" smtClean="0"/>
              <a:t>Smog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cid rain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reenhouse gases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articulates</a:t>
            </a:r>
          </a:p>
          <a:p>
            <a:pPr lvl="2"/>
            <a:r>
              <a:rPr lang="en-US" dirty="0" smtClean="0"/>
              <a:t>Cause respiratory illness (asthma), change climate patterns and increase skin disease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21" y="3984305"/>
            <a:ext cx="2011680" cy="2679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5" y="1847088"/>
            <a:ext cx="2743200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amboosensei.files.wordpress.com/2010/08/biodiver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7" y="167640"/>
            <a:ext cx="5116286" cy="420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1804" y="3851753"/>
            <a:ext cx="7772400" cy="1470025"/>
          </a:xfrm>
        </p:spPr>
        <p:txBody>
          <a:bodyPr/>
          <a:lstStyle/>
          <a:p>
            <a:r>
              <a:rPr lang="en-US" dirty="0" smtClean="0"/>
              <a:t>Biodiversity 6-3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105400"/>
            <a:ext cx="8458199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Total of all the genetically based variation in all organisms in the biosphere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Variety of organisms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Ecosystem Diversity-Variety of habitats, communities and ecological processes in the biosphere.</a:t>
            </a:r>
          </a:p>
          <a:p>
            <a:r>
              <a:rPr lang="en-US" dirty="0" smtClean="0"/>
              <a:t>Species Diversity- The number of different species in the biosphere or in a particular area.</a:t>
            </a:r>
          </a:p>
          <a:p>
            <a:pPr lvl="1"/>
            <a:r>
              <a:rPr lang="en-US" dirty="0" smtClean="0"/>
              <a:t>1.8 species identified and named</a:t>
            </a:r>
          </a:p>
          <a:p>
            <a:pPr lvl="1"/>
            <a:r>
              <a:rPr lang="en-US" dirty="0" smtClean="0"/>
              <a:t>30 million more to be discovered</a:t>
            </a:r>
          </a:p>
          <a:p>
            <a:r>
              <a:rPr lang="en-US" dirty="0" smtClean="0"/>
              <a:t>Genetic Diversity-Sum total of all different forms of genetic information carried by a particular species, or all organisms on Earth.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Valuing 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Greatest natural resources</a:t>
            </a:r>
          </a:p>
          <a:p>
            <a:r>
              <a:rPr lang="en-US" dirty="0" smtClean="0"/>
              <a:t>Contributions to medicine and agriculture</a:t>
            </a:r>
          </a:p>
          <a:p>
            <a:r>
              <a:rPr lang="en-US" dirty="0" smtClean="0"/>
              <a:t>Provision of ecosystem goods and services</a:t>
            </a:r>
          </a:p>
          <a:p>
            <a:r>
              <a:rPr lang="en-US" dirty="0" smtClean="0"/>
              <a:t>Make our world a beautiful, interesting place</a:t>
            </a:r>
            <a:endParaRPr lang="en-US" dirty="0"/>
          </a:p>
        </p:txBody>
      </p:sp>
      <p:pic>
        <p:nvPicPr>
          <p:cNvPr id="18434" name="Picture 2" descr="http://3.bp.blogspot.com/-Edat-aIN4TE/TdJ4de_C-uI/AAAAAAAAABw/059VDMUsv6o/s1600/Biodiversity-Aware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1"/>
            <a:ext cx="8229600" cy="1143000"/>
          </a:xfrm>
        </p:spPr>
        <p:txBody>
          <a:bodyPr/>
          <a:lstStyle/>
          <a:p>
            <a:r>
              <a:rPr lang="en-US" dirty="0" smtClean="0"/>
              <a:t>Biodiversity and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r>
              <a:rPr lang="en-US" dirty="0" smtClean="0"/>
              <a:t>Wild species are original sources of many medicines</a:t>
            </a:r>
          </a:p>
          <a:p>
            <a:pPr lvl="1"/>
            <a:r>
              <a:rPr lang="en-US" dirty="0" smtClean="0"/>
              <a:t>Painkillers-aspirin</a:t>
            </a:r>
          </a:p>
          <a:p>
            <a:pPr lvl="1"/>
            <a:r>
              <a:rPr lang="en-US" dirty="0" smtClean="0"/>
              <a:t>Antibiotics-penicillin</a:t>
            </a:r>
          </a:p>
          <a:p>
            <a:pPr lvl="2"/>
            <a:r>
              <a:rPr lang="en-US" dirty="0" smtClean="0"/>
              <a:t>Blue green mold</a:t>
            </a:r>
          </a:p>
          <a:p>
            <a:pPr lvl="1"/>
            <a:r>
              <a:rPr lang="en-US" dirty="0" smtClean="0"/>
              <a:t>Chemicals in wild treat diseases like depression and cancer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dovbock.com/color_illustrations/aspirin_wil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0382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5257" y="1171371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Willow bark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8" name="Picture 4" descr="http://flowerinfo.org/wp-content/gallery/foxglove-flowers/foxglove-flower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2090738" cy="2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60132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Foxglove-Digoxin for heart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Biodiversity and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Wild plants may carry genes we can use for:</a:t>
            </a:r>
          </a:p>
          <a:p>
            <a:pPr lvl="1"/>
            <a:r>
              <a:rPr lang="en-US" dirty="0" smtClean="0"/>
              <a:t>Plant breeding </a:t>
            </a:r>
          </a:p>
          <a:p>
            <a:pPr lvl="1"/>
            <a:r>
              <a:rPr lang="en-US" dirty="0" smtClean="0"/>
              <a:t>Genetic engineering- transfer disease or pest resistance or other useful traits to plant crops.</a:t>
            </a:r>
            <a:endParaRPr lang="en-US" dirty="0"/>
          </a:p>
        </p:txBody>
      </p:sp>
      <p:pic>
        <p:nvPicPr>
          <p:cNvPr id="2050" name="Picture 2" descr="http://www.isgtw.org/images/2009/Potatoes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660265" cy="312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 and Ecosystem </a:t>
            </a:r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and variety in ecosystem can influence stability, productivity and value to humans.</a:t>
            </a:r>
          </a:p>
          <a:p>
            <a:r>
              <a:rPr lang="en-US" dirty="0" smtClean="0"/>
              <a:t>Keystone species can completely change an ecosystem</a:t>
            </a:r>
          </a:p>
          <a:p>
            <a:r>
              <a:rPr lang="en-US" dirty="0" smtClean="0"/>
              <a:t>Healthy and </a:t>
            </a:r>
            <a:r>
              <a:rPr lang="en-US" dirty="0" smtClean="0"/>
              <a:t>diverse </a:t>
            </a:r>
            <a:r>
              <a:rPr lang="en-US" dirty="0" smtClean="0"/>
              <a:t>ecosystems play a role in maintaining soil, water and air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 of Human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30" y="1935480"/>
            <a:ext cx="4753778" cy="4389120"/>
          </a:xfrm>
        </p:spPr>
        <p:txBody>
          <a:bodyPr/>
          <a:lstStyle/>
          <a:p>
            <a:r>
              <a:rPr lang="en-US" dirty="0" smtClean="0"/>
              <a:t>We affect the environment when we obtain </a:t>
            </a:r>
          </a:p>
          <a:p>
            <a:pPr lvl="1"/>
            <a:r>
              <a:rPr lang="en-US" dirty="0" smtClean="0"/>
              <a:t>Food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liminate waste products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uild places to live</a:t>
            </a:r>
          </a:p>
          <a:p>
            <a:r>
              <a:rPr lang="en-US" dirty="0" smtClean="0"/>
              <a:t>Effects may not be very large here, but in islands like Hawaii with a small surface area, they are huge!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39" y="1935480"/>
            <a:ext cx="4013886" cy="2675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16" y="4354416"/>
            <a:ext cx="3205909" cy="24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Scientist estimate 99% of species that have lived are extinct</a:t>
            </a:r>
          </a:p>
          <a:p>
            <a:r>
              <a:rPr lang="en-US" dirty="0" smtClean="0"/>
              <a:t>Species loss is now approaching 1000 x’s the “typical” rate. </a:t>
            </a:r>
          </a:p>
          <a:p>
            <a:r>
              <a:rPr lang="en-US" dirty="0" smtClean="0"/>
              <a:t>Human knowledge held in genes is lost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Species diversity/Genetic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genetically diverse, greater chances of survival</a:t>
            </a:r>
          </a:p>
          <a:p>
            <a:r>
              <a:rPr lang="en-US" dirty="0" smtClean="0"/>
              <a:t>Human activity reduces genetic diversity; species greater risk of extinction</a:t>
            </a:r>
          </a:p>
          <a:p>
            <a:r>
              <a:rPr lang="en-US" dirty="0" smtClean="0"/>
              <a:t>Ecosystems damages-organisms more at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reduce 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r>
              <a:rPr lang="en-US" dirty="0" smtClean="0"/>
              <a:t>Altering habitats</a:t>
            </a:r>
          </a:p>
          <a:p>
            <a:r>
              <a:rPr lang="en-US" dirty="0" smtClean="0"/>
              <a:t>Hunting</a:t>
            </a:r>
          </a:p>
          <a:p>
            <a:r>
              <a:rPr lang="en-US" dirty="0" smtClean="0"/>
              <a:t>Introducing invasive species</a:t>
            </a:r>
          </a:p>
          <a:p>
            <a:r>
              <a:rPr lang="en-US" dirty="0" smtClean="0"/>
              <a:t>Releasing pollution into food webs</a:t>
            </a:r>
          </a:p>
          <a:p>
            <a:r>
              <a:rPr lang="en-US" dirty="0" smtClean="0"/>
              <a:t>Contribute to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ovamindconnect.s3.amazonaws.com/Power/BranchImages/6F0388E8-7ACC-4163-9B61-AC46A687D0D5/18440-w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6" y="971006"/>
            <a:ext cx="863642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Altered Habitats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Agriculture and urban development-loss of habitats; some species become extinct</a:t>
            </a:r>
          </a:p>
          <a:p>
            <a:r>
              <a:rPr lang="en-US" dirty="0" smtClean="0"/>
              <a:t>Habitat fragmentation-development splits ecosystems into pieces leaving “islands”</a:t>
            </a:r>
          </a:p>
          <a:p>
            <a:pPr lvl="1"/>
            <a:r>
              <a:rPr lang="en-US" dirty="0" smtClean="0"/>
              <a:t>Smaller island, fewer species</a:t>
            </a:r>
            <a:endParaRPr lang="en-US" dirty="0"/>
          </a:p>
          <a:p>
            <a:r>
              <a:rPr lang="en-US" dirty="0" smtClean="0"/>
              <a:t>More vulnerable- Open to attack or damage</a:t>
            </a:r>
          </a:p>
        </p:txBody>
      </p:sp>
      <p:pic>
        <p:nvPicPr>
          <p:cNvPr id="4098" name="Picture 2" descr="http://www.wettropics.gov.au/th/images/Fragmentation/EPAAerialFragm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76800"/>
            <a:ext cx="2743200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Hunting and Demand for Wildlife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Hunting can lead to extinction</a:t>
            </a:r>
          </a:p>
          <a:p>
            <a:pPr lvl="1"/>
            <a:r>
              <a:rPr lang="en-US" dirty="0" smtClean="0"/>
              <a:t>Carolina parakeet</a:t>
            </a:r>
          </a:p>
          <a:p>
            <a:pPr lvl="1"/>
            <a:r>
              <a:rPr lang="en-US" dirty="0" smtClean="0"/>
              <a:t>Passenger pigeon</a:t>
            </a:r>
          </a:p>
          <a:p>
            <a:r>
              <a:rPr lang="en-US" dirty="0" smtClean="0"/>
              <a:t>Today endangered species protected; but not in Africa, South American and Southeast Asia</a:t>
            </a:r>
          </a:p>
          <a:p>
            <a:r>
              <a:rPr lang="en-US" dirty="0" smtClean="0"/>
              <a:t>Hunting purposes</a:t>
            </a:r>
          </a:p>
          <a:p>
            <a:pPr lvl="1"/>
            <a:r>
              <a:rPr lang="en-US" dirty="0" smtClean="0"/>
              <a:t>Birds hunted for meat</a:t>
            </a:r>
          </a:p>
          <a:p>
            <a:pPr lvl="1"/>
            <a:r>
              <a:rPr lang="en-US" dirty="0" smtClean="0"/>
              <a:t>Hides and skins for commercial value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ody parts of medicinal properties</a:t>
            </a:r>
          </a:p>
          <a:p>
            <a:pPr lvl="1"/>
            <a:r>
              <a:rPr lang="en-US" dirty="0" smtClean="0"/>
              <a:t>Pets</a:t>
            </a:r>
          </a:p>
          <a:p>
            <a:r>
              <a:rPr lang="en-US" dirty="0" smtClean="0"/>
              <a:t>Habitat fragmentation leaves less hiding spaces for prey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4525963"/>
          </a:xfrm>
        </p:spPr>
        <p:txBody>
          <a:bodyPr/>
          <a:lstStyle/>
          <a:p>
            <a:r>
              <a:rPr lang="en-US" dirty="0" smtClean="0"/>
              <a:t>Convention on international Trade in Endangered Species</a:t>
            </a:r>
          </a:p>
          <a:p>
            <a:r>
              <a:rPr lang="en-US" dirty="0" smtClean="0"/>
              <a:t>Bans international trade in products from a list of endangered species.</a:t>
            </a:r>
            <a:endParaRPr lang="en-US" dirty="0"/>
          </a:p>
        </p:txBody>
      </p:sp>
      <p:pic>
        <p:nvPicPr>
          <p:cNvPr id="5122" name="Picture 2" descr="http://www.abap.be/Liens/c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46" y="3124200"/>
            <a:ext cx="60960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57"/>
            <a:ext cx="8229600" cy="1143000"/>
          </a:xfrm>
        </p:spPr>
        <p:txBody>
          <a:bodyPr/>
          <a:lstStyle/>
          <a:p>
            <a:r>
              <a:rPr lang="en-US" dirty="0" smtClean="0"/>
              <a:t>Introduced/Invasive Species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55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Threaten biodiversity</a:t>
            </a:r>
          </a:p>
          <a:p>
            <a:r>
              <a:rPr lang="en-US" dirty="0" smtClean="0"/>
              <a:t>Change ecosystems</a:t>
            </a:r>
          </a:p>
          <a:p>
            <a:r>
              <a:rPr lang="en-US" dirty="0" smtClean="0"/>
              <a:t>Drive native species close to extinction</a:t>
            </a:r>
          </a:p>
          <a:p>
            <a:r>
              <a:rPr lang="en-US" dirty="0" smtClean="0"/>
              <a:t>Economical loss</a:t>
            </a:r>
          </a:p>
          <a:p>
            <a:pPr lvl="1"/>
            <a:r>
              <a:rPr lang="en-US" dirty="0" smtClean="0"/>
              <a:t>E.g. Leafy spurge; infest millions of hectares across Northern Great Plans; displaces </a:t>
            </a:r>
            <a:r>
              <a:rPr lang="en-US" dirty="0"/>
              <a:t>g</a:t>
            </a:r>
            <a:r>
              <a:rPr lang="en-US" dirty="0" smtClean="0"/>
              <a:t>rasses and other plants; milky latex can sicken/kill cattle and horses; ranchers and farmers losses exceeded $120 million.</a:t>
            </a:r>
            <a:endParaRPr lang="en-US" dirty="0"/>
          </a:p>
        </p:txBody>
      </p:sp>
      <p:pic>
        <p:nvPicPr>
          <p:cNvPr id="6146" name="Picture 2" descr="http://www.garlic-mustard.org/wp-content/uploads/2011/01/162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53000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Meeting Ecological Challenges 6.4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Ecological Footprint: describes the total area of functioning land and water ecosystems needed to provide resources for an individual/population and to absorb harmless wastes from that individual/population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11" y="3986819"/>
            <a:ext cx="6768489" cy="28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6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Ecological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9865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Ecological footprints help us determine what the carrying capacity is for humans and our own impact on the world</a:t>
            </a:r>
          </a:p>
          <a:p>
            <a:pPr lvl="1"/>
            <a:r>
              <a:rPr lang="en-US" dirty="0" smtClean="0"/>
              <a:t>No exact way to calculate it</a:t>
            </a:r>
          </a:p>
          <a:p>
            <a:pPr lvl="1"/>
            <a:r>
              <a:rPr lang="en-US" dirty="0" smtClean="0"/>
              <a:t>It is estimated that Americans footprints are four times larger than the global average – we use too much!!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59" y="3842023"/>
            <a:ext cx="5199961" cy="30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 of Human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affect regional and global environments through agriculture, development, and industry</a:t>
            </a:r>
          </a:p>
          <a:p>
            <a:pPr lvl="1"/>
            <a:r>
              <a:rPr lang="en-US" dirty="0" smtClean="0"/>
              <a:t>Huge impact on the quality of Earth’s natural resources (including soil, water, and the atmosphere).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2" y="3635566"/>
            <a:ext cx="4115136" cy="2913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78" y="3635566"/>
            <a:ext cx="4370943" cy="29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Ecological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Steps to take action:</a:t>
            </a:r>
          </a:p>
          <a:p>
            <a:r>
              <a:rPr lang="en-US" dirty="0" smtClean="0"/>
              <a:t>1. Recognize the problem in the environment</a:t>
            </a:r>
          </a:p>
          <a:p>
            <a:r>
              <a:rPr lang="en-US" dirty="0" smtClean="0"/>
              <a:t>2. Research the problem to determine its cause</a:t>
            </a:r>
          </a:p>
          <a:p>
            <a:r>
              <a:rPr lang="en-US" dirty="0" smtClean="0"/>
              <a:t>3. Use scientific understanding to change our behavior to have a positive impact on the global environment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83" y="4313883"/>
            <a:ext cx="2546656" cy="23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3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Meet A Challenge!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your table groups, design an ecologically sustainable house and draw it out on a piece of paper. You will have to explain the different things you’ve added to the house that make it sustainable.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46" y="3561890"/>
            <a:ext cx="5117336" cy="31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1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963933"/>
            <a:ext cx="4456323" cy="43891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Modern agricultural practices have enabled farmers to double world food production over the last 50 years</a:t>
            </a:r>
          </a:p>
          <a:p>
            <a:pPr lvl="1"/>
            <a:r>
              <a:rPr lang="en-US" dirty="0" smtClean="0"/>
              <a:t>Much more food and it can be stored for long periods</a:t>
            </a:r>
          </a:p>
          <a:p>
            <a:pPr lvl="1"/>
            <a:r>
              <a:rPr lang="en-US" dirty="0" smtClean="0"/>
              <a:t>Monoculture: the practice of clearing large areas of land to plant a single highly productive crop year after year</a:t>
            </a:r>
          </a:p>
          <a:p>
            <a:pPr lvl="2"/>
            <a:r>
              <a:rPr lang="en-US" dirty="0" smtClean="0"/>
              <a:t>Ex: Soybeans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" y="2452718"/>
            <a:ext cx="4746503" cy="34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59716" cy="4389120"/>
          </a:xfrm>
        </p:spPr>
        <p:txBody>
          <a:bodyPr/>
          <a:lstStyle/>
          <a:p>
            <a:r>
              <a:rPr lang="en-US" dirty="0" smtClean="0"/>
              <a:t>Providing food for 7 billion people, though, puts a strain on natural resources like water and fertilized land</a:t>
            </a:r>
          </a:p>
          <a:p>
            <a:pPr lvl="1"/>
            <a:r>
              <a:rPr lang="en-US" dirty="0" smtClean="0"/>
              <a:t>This is why we invented fertilizers and farm machinery (which also takes a lot of fossil fuel)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54" y="1935480"/>
            <a:ext cx="4653348" cy="430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Densely populated human communities use up a lot of resources and produce a lot of waste</a:t>
            </a:r>
          </a:p>
          <a:p>
            <a:pPr lvl="1"/>
            <a:r>
              <a:rPr lang="en-US" dirty="0" smtClean="0"/>
              <a:t>If we don’t dispose of the waste properly, it affects air, water and soil resources</a:t>
            </a:r>
          </a:p>
          <a:p>
            <a:pPr lvl="1"/>
            <a:r>
              <a:rPr lang="en-US" dirty="0" smtClean="0"/>
              <a:t>Development also divides natural habitats into fragments</a:t>
            </a:r>
          </a:p>
          <a:p>
            <a:pPr lvl="2"/>
            <a:r>
              <a:rPr lang="en-US" dirty="0" smtClean="0"/>
              <a:t>Ex: Spotted owls in the old growth redwood forests</a:t>
            </a:r>
            <a:endParaRPr lang="en-US" dirty="0"/>
          </a:p>
        </p:txBody>
      </p:sp>
      <p:pic>
        <p:nvPicPr>
          <p:cNvPr id="1026" name="Picture 2" descr="http://www.fs.fed.us/pnw/olympia/wet/local-resources/images/blueb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83" y="4722312"/>
            <a:ext cx="1500107" cy="19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Fragmentation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5" y="1847088"/>
            <a:ext cx="7258150" cy="4838767"/>
          </a:xfrm>
        </p:spPr>
      </p:pic>
    </p:spTree>
    <p:extLst>
      <p:ext uri="{BB962C8B-B14F-4D97-AF65-F5344CB8AC3E}">
        <p14:creationId xmlns:p14="http://schemas.microsoft.com/office/powerpoint/2010/main" val="681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2154</TotalTime>
  <Words>1833</Words>
  <Application>Microsoft Office PowerPoint</Application>
  <PresentationFormat>On-screen Show (4:3)</PresentationFormat>
  <Paragraphs>206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Flow</vt:lpstr>
      <vt:lpstr>Chapter 6: Humans in the Biosphere</vt:lpstr>
      <vt:lpstr>Think about this:</vt:lpstr>
      <vt:lpstr>The Effect of Human Activity – 6.1</vt:lpstr>
      <vt:lpstr>The Effect of Human Activity</vt:lpstr>
      <vt:lpstr>The Effect of Human Activity</vt:lpstr>
      <vt:lpstr>Agriculture</vt:lpstr>
      <vt:lpstr>Agriculture</vt:lpstr>
      <vt:lpstr>Development</vt:lpstr>
      <vt:lpstr>Forest Fragmentation</vt:lpstr>
      <vt:lpstr>Industrial Growth</vt:lpstr>
      <vt:lpstr>Sustainable Development</vt:lpstr>
      <vt:lpstr>Sustainable Development</vt:lpstr>
      <vt:lpstr>Sustainable Development</vt:lpstr>
      <vt:lpstr>Sustainable Development</vt:lpstr>
      <vt:lpstr>Using Resources Wisely – 6.2</vt:lpstr>
      <vt:lpstr>Soil Resources</vt:lpstr>
      <vt:lpstr>Soil Resources</vt:lpstr>
      <vt:lpstr>Soil Resources</vt:lpstr>
      <vt:lpstr>Soil Erosion</vt:lpstr>
      <vt:lpstr>Soil Erosion</vt:lpstr>
      <vt:lpstr>Soil Erosion</vt:lpstr>
      <vt:lpstr>Soil Use and Sustainability</vt:lpstr>
      <vt:lpstr>Freshwater Resources</vt:lpstr>
      <vt:lpstr>Freshwater Resources</vt:lpstr>
      <vt:lpstr>Freshwater Resources</vt:lpstr>
      <vt:lpstr>Freshwater Resources</vt:lpstr>
      <vt:lpstr>Industrial and Agricultural Chemicals</vt:lpstr>
      <vt:lpstr>Industrial and Agricultural Chemicals</vt:lpstr>
      <vt:lpstr>Industrial and Agricultural Chemicals</vt:lpstr>
      <vt:lpstr>Residential Sewage</vt:lpstr>
      <vt:lpstr>Water Quality and Sustainability</vt:lpstr>
      <vt:lpstr>Atmospheric Resources</vt:lpstr>
      <vt:lpstr>Atmospheric Resources</vt:lpstr>
      <vt:lpstr>Biodiversity 6-3</vt:lpstr>
      <vt:lpstr>Types of Biodiversity</vt:lpstr>
      <vt:lpstr>Valuing Biodiversity</vt:lpstr>
      <vt:lpstr>Biodiversity and Medicine</vt:lpstr>
      <vt:lpstr>Biodiversity and Agriculture</vt:lpstr>
      <vt:lpstr>Biodiversity and Ecosystem Stability</vt:lpstr>
      <vt:lpstr>Species Loss</vt:lpstr>
      <vt:lpstr>Species diversity/Genetic Diversity</vt:lpstr>
      <vt:lpstr>Humans reduce biodiversity</vt:lpstr>
      <vt:lpstr>PowerPoint Presentation</vt:lpstr>
      <vt:lpstr>Altered Habitats</vt:lpstr>
      <vt:lpstr>Hunting and Demand for Wildlife Products</vt:lpstr>
      <vt:lpstr>CITES</vt:lpstr>
      <vt:lpstr>Introduced/Invasive Species </vt:lpstr>
      <vt:lpstr>Meeting Ecological Challenges 6.4</vt:lpstr>
      <vt:lpstr>Meeting Ecological Challenges</vt:lpstr>
      <vt:lpstr>Meeting Ecological Challenges</vt:lpstr>
      <vt:lpstr>Let’s Meet A Challenge!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Humans in the Biosphere</dc:title>
  <dc:creator>User</dc:creator>
  <cp:lastModifiedBy>MICHELLE LAFEVRE-BERNT</cp:lastModifiedBy>
  <cp:revision>30</cp:revision>
  <dcterms:created xsi:type="dcterms:W3CDTF">2013-09-30T23:16:48Z</dcterms:created>
  <dcterms:modified xsi:type="dcterms:W3CDTF">2015-11-30T21:37:20Z</dcterms:modified>
</cp:coreProperties>
</file>